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88" r:id="rId2"/>
    <p:sldId id="313" r:id="rId3"/>
    <p:sldId id="314" r:id="rId4"/>
    <p:sldId id="289" r:id="rId5"/>
    <p:sldId id="290" r:id="rId6"/>
    <p:sldId id="292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7" r:id="rId20"/>
    <p:sldId id="306" r:id="rId21"/>
    <p:sldId id="308" r:id="rId22"/>
    <p:sldId id="309" r:id="rId23"/>
    <p:sldId id="310" r:id="rId24"/>
    <p:sldId id="311" r:id="rId25"/>
    <p:sldId id="312" r:id="rId26"/>
  </p:sldIdLst>
  <p:sldSz cx="9144000" cy="6858000" type="screen4x3"/>
  <p:notesSz cx="6858000" cy="9144000"/>
  <p:custShowLst>
    <p:custShow name="Custom Show 1" id="0">
      <p:sldLst>
        <p:sld r:id="rId2"/>
        <p:sld r:id="rId3"/>
        <p:sld r:id="rId4"/>
        <p:sld r:id="rId5"/>
        <p:sld r:id="rId6"/>
        <p:sld r:id="rId7"/>
        <p:sld r:id="rId8"/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  <p:sld r:id="rId20"/>
        <p:sld r:id="rId21"/>
        <p:sld r:id="rId22"/>
        <p:sld r:id="rId23"/>
        <p:sld r:id="rId24"/>
        <p:sld r:id="rId25"/>
        <p:sld r:id="rId26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23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9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F2CAE1-6431-459F-876E-879A7B0833DF}" type="doc">
      <dgm:prSet loTypeId="urn:microsoft.com/office/officeart/2011/layout/HexagonRadial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2FBD85C-DCED-44F8-A4D4-A4B857C624D0}" type="pres">
      <dgm:prSet presAssocID="{06F2CAE1-6431-459F-876E-879A7B0833DF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ZA"/>
        </a:p>
      </dgm:t>
    </dgm:pt>
  </dgm:ptLst>
  <dgm:cxnLst>
    <dgm:cxn modelId="{1F1BD6A1-3200-44F2-B88F-E45CC2CA8775}" type="presOf" srcId="{06F2CAE1-6431-459F-876E-879A7B0833DF}" destId="{92FBD85C-DCED-44F8-A4D4-A4B857C624D0}" srcOrd="0" destOrd="0" presId="urn:microsoft.com/office/officeart/2011/layout/HexagonRadial"/>
  </dgm:cxnLst>
  <dgm:bg>
    <a:effectLst>
      <a:glow rad="127000">
        <a:schemeClr val="accent1"/>
      </a:glow>
      <a:outerShdw blurRad="50800" dist="50800" dir="5400000" algn="ctr" rotWithShape="0">
        <a:srgbClr val="000000">
          <a:alpha val="52000"/>
        </a:srgbClr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599E9-F779-4925-A14F-B1486144689B}" type="datetimeFigureOut">
              <a:rPr lang="en-ZA" smtClean="0"/>
              <a:t>2019/04/26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4E478-BDB5-43E4-9766-E8A44F99C7A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43959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3083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52903" indent="-289578" defTabSz="933083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58311" indent="-231663" defTabSz="933083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21635" indent="-231663" defTabSz="933083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84961" indent="-231663" defTabSz="933083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48285" indent="-231663" defTabSz="9330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3011610" indent="-231663" defTabSz="9330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74935" indent="-231663" defTabSz="9330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938259" indent="-231663" defTabSz="9330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EAB6A07E-FEFE-49A3-8EB1-74330E6F4221}" type="slidenum">
              <a:rPr lang="en-US" altLang="en-US" sz="1200"/>
              <a:pPr/>
              <a:t>25</a:t>
            </a:fld>
            <a:endParaRPr lang="en-US" altLang="en-US" sz="1200" dirty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3401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1FAC7-E8AC-46AC-BAA7-B6C41C2D506E}" type="datetimeFigureOut">
              <a:rPr lang="en-ZA" smtClean="0"/>
              <a:t>2019/04/26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D3772-F478-4C55-B2DD-445B9977107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33326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1FAC7-E8AC-46AC-BAA7-B6C41C2D506E}" type="datetimeFigureOut">
              <a:rPr lang="en-ZA" smtClean="0"/>
              <a:t>2019/04/26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D3772-F478-4C55-B2DD-445B9977107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85228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1FAC7-E8AC-46AC-BAA7-B6C41C2D506E}" type="datetimeFigureOut">
              <a:rPr lang="en-ZA" smtClean="0"/>
              <a:t>2019/04/26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D3772-F478-4C55-B2DD-445B9977107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78794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1FAC7-E8AC-46AC-BAA7-B6C41C2D506E}" type="datetimeFigureOut">
              <a:rPr lang="en-ZA" smtClean="0"/>
              <a:t>2019/04/26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D3772-F478-4C55-B2DD-445B9977107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83973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1FAC7-E8AC-46AC-BAA7-B6C41C2D506E}" type="datetimeFigureOut">
              <a:rPr lang="en-ZA" smtClean="0"/>
              <a:t>2019/04/26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D3772-F478-4C55-B2DD-445B9977107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52828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1FAC7-E8AC-46AC-BAA7-B6C41C2D506E}" type="datetimeFigureOut">
              <a:rPr lang="en-ZA" smtClean="0"/>
              <a:t>2019/04/26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D3772-F478-4C55-B2DD-445B9977107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56367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1FAC7-E8AC-46AC-BAA7-B6C41C2D506E}" type="datetimeFigureOut">
              <a:rPr lang="en-ZA" smtClean="0"/>
              <a:t>2019/04/26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D3772-F478-4C55-B2DD-445B9977107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57198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1FAC7-E8AC-46AC-BAA7-B6C41C2D506E}" type="datetimeFigureOut">
              <a:rPr lang="en-ZA" smtClean="0"/>
              <a:t>2019/04/26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D3772-F478-4C55-B2DD-445B9977107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32636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1FAC7-E8AC-46AC-BAA7-B6C41C2D506E}" type="datetimeFigureOut">
              <a:rPr lang="en-ZA" smtClean="0"/>
              <a:t>2019/04/26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D3772-F478-4C55-B2DD-445B9977107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42350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1FAC7-E8AC-46AC-BAA7-B6C41C2D506E}" type="datetimeFigureOut">
              <a:rPr lang="en-ZA" smtClean="0"/>
              <a:t>2019/04/26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D3772-F478-4C55-B2DD-445B9977107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57156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1FAC7-E8AC-46AC-BAA7-B6C41C2D506E}" type="datetimeFigureOut">
              <a:rPr lang="en-ZA" smtClean="0"/>
              <a:t>2019/04/26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D3772-F478-4C55-B2DD-445B9977107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78014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1FAC7-E8AC-46AC-BAA7-B6C41C2D506E}" type="datetimeFigureOut">
              <a:rPr lang="en-ZA" smtClean="0"/>
              <a:t>2019/04/26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D3772-F478-4C55-B2DD-445B9977107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7853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ti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t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457950" y="5624515"/>
            <a:ext cx="1543050" cy="274637"/>
          </a:xfrm>
          <a:prstGeom prst="rect">
            <a:avLst/>
          </a:prstGeom>
        </p:spPr>
        <p:txBody>
          <a:bodyPr/>
          <a:lstStyle/>
          <a:p>
            <a:pPr defTabSz="342900"/>
            <a:fld id="{F6754C8F-91D6-4312-A9A9-960BAABD91A3}" type="slidenum">
              <a:rPr lang="en-ZA" sz="1350">
                <a:solidFill>
                  <a:srgbClr val="000000"/>
                </a:solidFill>
                <a:latin typeface="Calibri" panose="020F0502020204030204"/>
              </a:rPr>
              <a:pPr defTabSz="342900"/>
              <a:t>1</a:t>
            </a:fld>
            <a:endParaRPr lang="en-ZA" sz="135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6884" y="1846263"/>
            <a:ext cx="21672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n-ZA" sz="1350" b="1" dirty="0">
                <a:solidFill>
                  <a:srgbClr val="000000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graphicFrame>
        <p:nvGraphicFramePr>
          <p:cNvPr id="10" name="Diagram 9"/>
          <p:cNvGraphicFramePr/>
          <p:nvPr>
            <p:extLst/>
          </p:nvPr>
        </p:nvGraphicFramePr>
        <p:xfrm>
          <a:off x="5440442" y="2880779"/>
          <a:ext cx="1923282" cy="2449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0" y="445568"/>
            <a:ext cx="6858001" cy="978066"/>
          </a:xfrm>
          <a:prstGeom prst="rect">
            <a:avLst/>
          </a:prstGeom>
          <a:solidFill>
            <a:srgbClr val="FFC000">
              <a:alpha val="65098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/>
            <a:r>
              <a:rPr lang="en-ZA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Turning the Inner City into a Construction site </a:t>
            </a:r>
          </a:p>
        </p:txBody>
      </p:sp>
      <p:pic>
        <p:nvPicPr>
          <p:cNvPr id="7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49280"/>
            <a:ext cx="1979712" cy="90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378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4561880"/>
            <a:ext cx="4038600" cy="2271712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060848"/>
            <a:ext cx="4038600" cy="227171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07" y="3992350"/>
            <a:ext cx="4019635" cy="22385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65" y="1484784"/>
            <a:ext cx="4137020" cy="227760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27585" y="396758"/>
            <a:ext cx="8316416" cy="729212"/>
          </a:xfrm>
          <a:prstGeom prst="rect">
            <a:avLst/>
          </a:prstGeom>
          <a:solidFill>
            <a:srgbClr val="FFC000">
              <a:alpha val="6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ERF 35 SALISBURY CLAIMS</a:t>
            </a: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(RFP 36/2018)</a:t>
            </a:r>
            <a:endParaRPr kumimoji="0" lang="en-Z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905" y="119413"/>
            <a:ext cx="887323" cy="578532"/>
          </a:xfrm>
          <a:prstGeom prst="rect">
            <a:avLst/>
          </a:prstGeom>
          <a:solidFill>
            <a:srgbClr val="067471">
              <a:alpha val="6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4007" y="547438"/>
            <a:ext cx="929685" cy="578532"/>
          </a:xfrm>
          <a:prstGeom prst="rect">
            <a:avLst/>
          </a:prstGeom>
          <a:solidFill>
            <a:schemeClr val="bg2">
              <a:lumMod val="75000"/>
              <a:alpha val="65098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215462" y="3212977"/>
            <a:ext cx="2125945" cy="1656184"/>
            <a:chOff x="5370454" y="1716452"/>
            <a:chExt cx="6127582" cy="57568"/>
          </a:xfrm>
        </p:grpSpPr>
        <p:sp>
          <p:nvSpPr>
            <p:cNvPr id="13" name="Rectangle 12"/>
            <p:cNvSpPr/>
            <p:nvPr/>
          </p:nvSpPr>
          <p:spPr>
            <a:xfrm flipV="1">
              <a:off x="5370454" y="1728301"/>
              <a:ext cx="1228466" cy="45719"/>
            </a:xfrm>
            <a:prstGeom prst="rect">
              <a:avLst/>
            </a:prstGeom>
            <a:solidFill>
              <a:srgbClr val="FF3300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14" name="Rectangle 13"/>
            <p:cNvSpPr/>
            <p:nvPr/>
          </p:nvSpPr>
          <p:spPr>
            <a:xfrm flipV="1">
              <a:off x="6598920" y="1716453"/>
              <a:ext cx="1228466" cy="45719"/>
            </a:xfrm>
            <a:prstGeom prst="rect">
              <a:avLst/>
            </a:prstGeom>
            <a:solidFill>
              <a:srgbClr val="660033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15" name="Rectangle 14"/>
            <p:cNvSpPr/>
            <p:nvPr/>
          </p:nvSpPr>
          <p:spPr>
            <a:xfrm flipV="1">
              <a:off x="7827386" y="1728301"/>
              <a:ext cx="1228466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16" name="Rectangle 15"/>
            <p:cNvSpPr/>
            <p:nvPr/>
          </p:nvSpPr>
          <p:spPr>
            <a:xfrm flipV="1">
              <a:off x="9055852" y="1716452"/>
              <a:ext cx="1228466" cy="45719"/>
            </a:xfrm>
            <a:prstGeom prst="rect">
              <a:avLst/>
            </a:prstGeom>
            <a:solidFill>
              <a:srgbClr val="067471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17" name="Rectangle 16"/>
            <p:cNvSpPr/>
            <p:nvPr/>
          </p:nvSpPr>
          <p:spPr>
            <a:xfrm flipV="1">
              <a:off x="10269570" y="1728301"/>
              <a:ext cx="1228466" cy="45719"/>
            </a:xfrm>
            <a:prstGeom prst="rect">
              <a:avLst/>
            </a:prstGeom>
            <a:solidFill>
              <a:srgbClr val="FFC000">
                <a:alpha val="8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1083202" y="1218388"/>
            <a:ext cx="1152173" cy="280036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Before</a:t>
            </a: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28184" y="1766527"/>
            <a:ext cx="1380927" cy="324941"/>
          </a:xfrm>
          <a:prstGeom prst="rect">
            <a:avLst/>
          </a:prstGeom>
          <a:solidFill>
            <a:srgbClr val="9E2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After</a:t>
            </a: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7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4435"/>
            <a:ext cx="4038600" cy="2450749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437184"/>
            <a:ext cx="4191000" cy="5160168"/>
          </a:xfrm>
        </p:spPr>
      </p:pic>
      <p:sp>
        <p:nvSpPr>
          <p:cNvPr id="8" name="Rectangle 7"/>
          <p:cNvSpPr/>
          <p:nvPr/>
        </p:nvSpPr>
        <p:spPr>
          <a:xfrm>
            <a:off x="779067" y="383032"/>
            <a:ext cx="8257430" cy="729212"/>
          </a:xfrm>
          <a:prstGeom prst="rect">
            <a:avLst/>
          </a:prstGeom>
          <a:solidFill>
            <a:srgbClr val="FFC000">
              <a:alpha val="6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ERVEN 637 - 639 and 652 - 654 VREDEDORP</a:t>
            </a: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                          </a:t>
            </a: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(RFP 37/2018)</a:t>
            </a:r>
            <a:endParaRPr kumimoji="0" lang="en-Z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387" y="105687"/>
            <a:ext cx="881029" cy="578532"/>
          </a:xfrm>
          <a:prstGeom prst="rect">
            <a:avLst/>
          </a:prstGeom>
          <a:solidFill>
            <a:srgbClr val="067471">
              <a:alpha val="6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5489" y="533712"/>
            <a:ext cx="923091" cy="578532"/>
          </a:xfrm>
          <a:prstGeom prst="rect">
            <a:avLst/>
          </a:prstGeom>
          <a:solidFill>
            <a:schemeClr val="bg2">
              <a:lumMod val="75000"/>
              <a:alpha val="65098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90098" y="2348880"/>
            <a:ext cx="1152173" cy="280036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Before</a:t>
            </a: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96136" y="1112244"/>
            <a:ext cx="1380927" cy="324941"/>
          </a:xfrm>
          <a:prstGeom prst="rect">
            <a:avLst/>
          </a:prstGeom>
          <a:solidFill>
            <a:srgbClr val="9E2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After</a:t>
            </a: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 rot="5400000">
            <a:off x="-312011" y="4989870"/>
            <a:ext cx="2153235" cy="1583025"/>
            <a:chOff x="5370454" y="1716452"/>
            <a:chExt cx="6127582" cy="57568"/>
          </a:xfrm>
        </p:grpSpPr>
        <p:sp>
          <p:nvSpPr>
            <p:cNvPr id="13" name="Rectangle 12"/>
            <p:cNvSpPr/>
            <p:nvPr/>
          </p:nvSpPr>
          <p:spPr>
            <a:xfrm flipV="1">
              <a:off x="5370454" y="1728301"/>
              <a:ext cx="1228466" cy="45719"/>
            </a:xfrm>
            <a:prstGeom prst="rect">
              <a:avLst/>
            </a:prstGeom>
            <a:solidFill>
              <a:srgbClr val="FF3300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 flipV="1">
              <a:off x="6598920" y="1716453"/>
              <a:ext cx="1228466" cy="45719"/>
            </a:xfrm>
            <a:prstGeom prst="rect">
              <a:avLst/>
            </a:prstGeom>
            <a:solidFill>
              <a:srgbClr val="660033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flipV="1">
              <a:off x="7827386" y="1728301"/>
              <a:ext cx="1228466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flipV="1">
              <a:off x="9055852" y="1716452"/>
              <a:ext cx="1228466" cy="45719"/>
            </a:xfrm>
            <a:prstGeom prst="rect">
              <a:avLst/>
            </a:prstGeom>
            <a:solidFill>
              <a:srgbClr val="067471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flipV="1">
              <a:off x="10269570" y="1728301"/>
              <a:ext cx="1228466" cy="45719"/>
            </a:xfrm>
            <a:prstGeom prst="rect">
              <a:avLst/>
            </a:prstGeom>
            <a:solidFill>
              <a:srgbClr val="FFC000">
                <a:alpha val="8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017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71756"/>
            <a:ext cx="4038600" cy="2982851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1556792"/>
            <a:ext cx="4495801" cy="5301208"/>
          </a:xfrm>
        </p:spPr>
      </p:pic>
      <p:sp>
        <p:nvSpPr>
          <p:cNvPr id="8" name="Rectangle 7"/>
          <p:cNvSpPr/>
          <p:nvPr/>
        </p:nvSpPr>
        <p:spPr>
          <a:xfrm>
            <a:off x="899593" y="473732"/>
            <a:ext cx="8064896" cy="729212"/>
          </a:xfrm>
          <a:prstGeom prst="rect">
            <a:avLst/>
          </a:prstGeom>
          <a:solidFill>
            <a:srgbClr val="FFC000">
              <a:alpha val="6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ERVEN 381, 396 - 399 and 401 VREDEDORP</a:t>
            </a: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                          </a:t>
            </a: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(RFP 42/2018)</a:t>
            </a:r>
            <a:endParaRPr kumimoji="0" lang="en-Z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0913" y="196387"/>
            <a:ext cx="860487" cy="578532"/>
          </a:xfrm>
          <a:prstGeom prst="rect">
            <a:avLst/>
          </a:prstGeom>
          <a:solidFill>
            <a:srgbClr val="067471">
              <a:alpha val="6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6015" y="624412"/>
            <a:ext cx="901567" cy="578532"/>
          </a:xfrm>
          <a:prstGeom prst="rect">
            <a:avLst/>
          </a:prstGeom>
          <a:solidFill>
            <a:schemeClr val="bg2">
              <a:lumMod val="75000"/>
              <a:alpha val="65098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17582" y="2068844"/>
            <a:ext cx="1152173" cy="280036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Before</a:t>
            </a: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97802" y="1395716"/>
            <a:ext cx="1380927" cy="324941"/>
          </a:xfrm>
          <a:prstGeom prst="rect">
            <a:avLst/>
          </a:prstGeom>
          <a:solidFill>
            <a:srgbClr val="9E2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After</a:t>
            </a: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 rot="5400000">
            <a:off x="-204091" y="5097790"/>
            <a:ext cx="1937394" cy="1583025"/>
            <a:chOff x="5370454" y="1716452"/>
            <a:chExt cx="6127582" cy="57568"/>
          </a:xfrm>
        </p:grpSpPr>
        <p:sp>
          <p:nvSpPr>
            <p:cNvPr id="13" name="Rectangle 12"/>
            <p:cNvSpPr/>
            <p:nvPr/>
          </p:nvSpPr>
          <p:spPr>
            <a:xfrm flipV="1">
              <a:off x="5370454" y="1728301"/>
              <a:ext cx="1228466" cy="45719"/>
            </a:xfrm>
            <a:prstGeom prst="rect">
              <a:avLst/>
            </a:prstGeom>
            <a:solidFill>
              <a:srgbClr val="FF3300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 flipV="1">
              <a:off x="6598920" y="1716453"/>
              <a:ext cx="1228466" cy="45719"/>
            </a:xfrm>
            <a:prstGeom prst="rect">
              <a:avLst/>
            </a:prstGeom>
            <a:solidFill>
              <a:srgbClr val="660033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flipV="1">
              <a:off x="7827386" y="1728301"/>
              <a:ext cx="1228466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flipV="1">
              <a:off x="9055852" y="1716452"/>
              <a:ext cx="1228466" cy="45719"/>
            </a:xfrm>
            <a:prstGeom prst="rect">
              <a:avLst/>
            </a:prstGeom>
            <a:solidFill>
              <a:srgbClr val="067471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flipV="1">
              <a:off x="10269570" y="1728301"/>
              <a:ext cx="1228466" cy="45719"/>
            </a:xfrm>
            <a:prstGeom prst="rect">
              <a:avLst/>
            </a:prstGeom>
            <a:solidFill>
              <a:srgbClr val="FFC000">
                <a:alpha val="8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097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07" y="1772816"/>
            <a:ext cx="4038600" cy="2631543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35960"/>
            <a:ext cx="4114800" cy="4422040"/>
          </a:xfrm>
        </p:spPr>
      </p:pic>
      <p:sp>
        <p:nvSpPr>
          <p:cNvPr id="8" name="Rectangle 7"/>
          <p:cNvSpPr/>
          <p:nvPr/>
        </p:nvSpPr>
        <p:spPr>
          <a:xfrm>
            <a:off x="827585" y="412510"/>
            <a:ext cx="8064896" cy="729212"/>
          </a:xfrm>
          <a:prstGeom prst="rect">
            <a:avLst/>
          </a:prstGeom>
          <a:solidFill>
            <a:srgbClr val="FFC000">
              <a:alpha val="6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ZA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ERVEN 225 and 226 VREDEDORP</a:t>
            </a:r>
            <a:r>
              <a:rPr lang="en-ZA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                          </a:t>
            </a:r>
            <a:r>
              <a:rPr lang="en-ZA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(RFP 43/2018)</a:t>
            </a:r>
            <a:endParaRPr lang="en-ZA" b="1" dirty="0"/>
          </a:p>
        </p:txBody>
      </p:sp>
      <p:sp>
        <p:nvSpPr>
          <p:cNvPr id="9" name="Rectangle 8"/>
          <p:cNvSpPr/>
          <p:nvPr/>
        </p:nvSpPr>
        <p:spPr>
          <a:xfrm>
            <a:off x="68905" y="135165"/>
            <a:ext cx="860487" cy="578532"/>
          </a:xfrm>
          <a:prstGeom prst="rect">
            <a:avLst/>
          </a:prstGeom>
          <a:solidFill>
            <a:srgbClr val="067471">
              <a:alpha val="6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Rectangle 9"/>
          <p:cNvSpPr/>
          <p:nvPr/>
        </p:nvSpPr>
        <p:spPr>
          <a:xfrm>
            <a:off x="344007" y="563190"/>
            <a:ext cx="901567" cy="578532"/>
          </a:xfrm>
          <a:prstGeom prst="rect">
            <a:avLst/>
          </a:prstGeom>
          <a:solidFill>
            <a:schemeClr val="bg2">
              <a:lumMod val="75000"/>
              <a:alpha val="65098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Rectangle 6"/>
          <p:cNvSpPr/>
          <p:nvPr/>
        </p:nvSpPr>
        <p:spPr>
          <a:xfrm>
            <a:off x="1090098" y="1412776"/>
            <a:ext cx="1152173" cy="280036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Before</a:t>
            </a: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97802" y="2124860"/>
            <a:ext cx="1380927" cy="324941"/>
          </a:xfrm>
          <a:prstGeom prst="rect">
            <a:avLst/>
          </a:prstGeom>
          <a:solidFill>
            <a:srgbClr val="9E2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After</a:t>
            </a: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 rot="5400000">
            <a:off x="3134767" y="3421515"/>
            <a:ext cx="2153235" cy="1583025"/>
            <a:chOff x="5370454" y="1716452"/>
            <a:chExt cx="6127582" cy="57568"/>
          </a:xfrm>
        </p:grpSpPr>
        <p:sp>
          <p:nvSpPr>
            <p:cNvPr id="13" name="Rectangle 12"/>
            <p:cNvSpPr/>
            <p:nvPr/>
          </p:nvSpPr>
          <p:spPr>
            <a:xfrm flipV="1">
              <a:off x="5370454" y="1728301"/>
              <a:ext cx="1228466" cy="45719"/>
            </a:xfrm>
            <a:prstGeom prst="rect">
              <a:avLst/>
            </a:prstGeom>
            <a:solidFill>
              <a:srgbClr val="FF3300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 flipV="1">
              <a:off x="6598920" y="1716453"/>
              <a:ext cx="1228466" cy="45719"/>
            </a:xfrm>
            <a:prstGeom prst="rect">
              <a:avLst/>
            </a:prstGeom>
            <a:solidFill>
              <a:srgbClr val="660033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flipV="1">
              <a:off x="7827386" y="1728301"/>
              <a:ext cx="1228466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flipV="1">
              <a:off x="9055852" y="1716452"/>
              <a:ext cx="1228466" cy="45719"/>
            </a:xfrm>
            <a:prstGeom prst="rect">
              <a:avLst/>
            </a:prstGeom>
            <a:solidFill>
              <a:srgbClr val="067471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flipV="1">
              <a:off x="10269570" y="1728301"/>
              <a:ext cx="1228466" cy="45719"/>
            </a:xfrm>
            <a:prstGeom prst="rect">
              <a:avLst/>
            </a:prstGeom>
            <a:solidFill>
              <a:srgbClr val="FFC000">
                <a:alpha val="8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592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16832"/>
            <a:ext cx="4038600" cy="3384376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602" y="2636912"/>
            <a:ext cx="4174398" cy="4221088"/>
          </a:xfrm>
        </p:spPr>
      </p:pic>
      <p:sp>
        <p:nvSpPr>
          <p:cNvPr id="8" name="Rectangle 7"/>
          <p:cNvSpPr/>
          <p:nvPr/>
        </p:nvSpPr>
        <p:spPr>
          <a:xfrm>
            <a:off x="974715" y="473732"/>
            <a:ext cx="7989774" cy="729212"/>
          </a:xfrm>
          <a:prstGeom prst="rect">
            <a:avLst/>
          </a:prstGeom>
          <a:solidFill>
            <a:srgbClr val="FFC000">
              <a:alpha val="6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ZA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ERVEN 235 – 240 VREDEDORP</a:t>
            </a:r>
            <a:r>
              <a:rPr lang="en-ZA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                          </a:t>
            </a:r>
            <a:r>
              <a:rPr lang="en-ZA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(RFP 44/2018)</a:t>
            </a:r>
            <a:endParaRPr lang="en-ZA" b="1" dirty="0"/>
          </a:p>
        </p:txBody>
      </p:sp>
      <p:sp>
        <p:nvSpPr>
          <p:cNvPr id="9" name="Rectangle 8"/>
          <p:cNvSpPr/>
          <p:nvPr/>
        </p:nvSpPr>
        <p:spPr>
          <a:xfrm>
            <a:off x="216035" y="196387"/>
            <a:ext cx="852471" cy="578532"/>
          </a:xfrm>
          <a:prstGeom prst="rect">
            <a:avLst/>
          </a:prstGeom>
          <a:solidFill>
            <a:srgbClr val="067471">
              <a:alpha val="6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Rectangle 9"/>
          <p:cNvSpPr/>
          <p:nvPr/>
        </p:nvSpPr>
        <p:spPr>
          <a:xfrm>
            <a:off x="491138" y="624412"/>
            <a:ext cx="893170" cy="578532"/>
          </a:xfrm>
          <a:prstGeom prst="rect">
            <a:avLst/>
          </a:prstGeom>
          <a:solidFill>
            <a:schemeClr val="bg2">
              <a:lumMod val="75000"/>
              <a:alpha val="65098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Rectangle 6"/>
          <p:cNvSpPr/>
          <p:nvPr/>
        </p:nvSpPr>
        <p:spPr>
          <a:xfrm>
            <a:off x="1097462" y="1609297"/>
            <a:ext cx="1152173" cy="280036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Before</a:t>
            </a: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40152" y="2287330"/>
            <a:ext cx="1380927" cy="324941"/>
          </a:xfrm>
          <a:prstGeom prst="rect">
            <a:avLst/>
          </a:prstGeom>
          <a:solidFill>
            <a:srgbClr val="9E2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After</a:t>
            </a: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422906" y="5542696"/>
            <a:ext cx="1721094" cy="1315304"/>
            <a:chOff x="5370454" y="1716452"/>
            <a:chExt cx="6127582" cy="57568"/>
          </a:xfrm>
        </p:grpSpPr>
        <p:sp>
          <p:nvSpPr>
            <p:cNvPr id="13" name="Rectangle 12"/>
            <p:cNvSpPr/>
            <p:nvPr/>
          </p:nvSpPr>
          <p:spPr>
            <a:xfrm flipV="1">
              <a:off x="5370454" y="1728301"/>
              <a:ext cx="1228466" cy="45719"/>
            </a:xfrm>
            <a:prstGeom prst="rect">
              <a:avLst/>
            </a:prstGeom>
            <a:solidFill>
              <a:srgbClr val="FF3300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14" name="Rectangle 13"/>
            <p:cNvSpPr/>
            <p:nvPr/>
          </p:nvSpPr>
          <p:spPr>
            <a:xfrm flipV="1">
              <a:off x="6598920" y="1716453"/>
              <a:ext cx="1228466" cy="45719"/>
            </a:xfrm>
            <a:prstGeom prst="rect">
              <a:avLst/>
            </a:prstGeom>
            <a:solidFill>
              <a:srgbClr val="660033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15" name="Rectangle 14"/>
            <p:cNvSpPr/>
            <p:nvPr/>
          </p:nvSpPr>
          <p:spPr>
            <a:xfrm flipV="1">
              <a:off x="7827386" y="1728301"/>
              <a:ext cx="1228466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16" name="Rectangle 15"/>
            <p:cNvSpPr/>
            <p:nvPr/>
          </p:nvSpPr>
          <p:spPr>
            <a:xfrm flipV="1">
              <a:off x="9055852" y="1716452"/>
              <a:ext cx="1228466" cy="45719"/>
            </a:xfrm>
            <a:prstGeom prst="rect">
              <a:avLst/>
            </a:prstGeom>
            <a:solidFill>
              <a:srgbClr val="067471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17" name="Rectangle 16"/>
            <p:cNvSpPr/>
            <p:nvPr/>
          </p:nvSpPr>
          <p:spPr>
            <a:xfrm flipV="1">
              <a:off x="10269570" y="1728301"/>
              <a:ext cx="1228466" cy="45719"/>
            </a:xfrm>
            <a:prstGeom prst="rect">
              <a:avLst/>
            </a:prstGeom>
            <a:solidFill>
              <a:srgbClr val="FFC000">
                <a:alpha val="8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</p:grpSp>
    </p:spTree>
    <p:extLst>
      <p:ext uri="{BB962C8B-B14F-4D97-AF65-F5344CB8AC3E}">
        <p14:creationId xmlns:p14="http://schemas.microsoft.com/office/powerpoint/2010/main" val="411733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852936"/>
            <a:ext cx="4176465" cy="3873694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4038600" cy="295278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99593" y="473732"/>
            <a:ext cx="8136904" cy="729212"/>
          </a:xfrm>
          <a:prstGeom prst="rect">
            <a:avLst/>
          </a:prstGeom>
          <a:solidFill>
            <a:srgbClr val="FFC000">
              <a:alpha val="6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ZA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ERF 495 - 501 and 516 VREDEDORP</a:t>
            </a:r>
            <a:r>
              <a:rPr lang="en-ZA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                          </a:t>
            </a:r>
            <a:r>
              <a:rPr lang="en-ZA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(RFP 46/2018)</a:t>
            </a:r>
            <a:endParaRPr lang="en-ZA" b="1" dirty="0"/>
          </a:p>
        </p:txBody>
      </p:sp>
      <p:sp>
        <p:nvSpPr>
          <p:cNvPr id="9" name="Rectangle 8"/>
          <p:cNvSpPr/>
          <p:nvPr/>
        </p:nvSpPr>
        <p:spPr>
          <a:xfrm>
            <a:off x="140913" y="196387"/>
            <a:ext cx="868169" cy="578532"/>
          </a:xfrm>
          <a:prstGeom prst="rect">
            <a:avLst/>
          </a:prstGeom>
          <a:solidFill>
            <a:srgbClr val="067471">
              <a:alpha val="6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Rectangle 9"/>
          <p:cNvSpPr/>
          <p:nvPr/>
        </p:nvSpPr>
        <p:spPr>
          <a:xfrm>
            <a:off x="416015" y="624412"/>
            <a:ext cx="909617" cy="578532"/>
          </a:xfrm>
          <a:prstGeom prst="rect">
            <a:avLst/>
          </a:prstGeom>
          <a:solidFill>
            <a:schemeClr val="bg2">
              <a:lumMod val="75000"/>
              <a:alpha val="65098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Rectangle 6"/>
          <p:cNvSpPr/>
          <p:nvPr/>
        </p:nvSpPr>
        <p:spPr>
          <a:xfrm>
            <a:off x="1090098" y="1412776"/>
            <a:ext cx="1152173" cy="280036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Before</a:t>
            </a: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55570" y="6021288"/>
            <a:ext cx="1380927" cy="324941"/>
          </a:xfrm>
          <a:prstGeom prst="rect">
            <a:avLst/>
          </a:prstGeom>
          <a:solidFill>
            <a:srgbClr val="9E2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After</a:t>
            </a: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 rot="5400000">
            <a:off x="3530719" y="3354602"/>
            <a:ext cx="1937394" cy="1583025"/>
            <a:chOff x="5370454" y="1716452"/>
            <a:chExt cx="6127582" cy="57568"/>
          </a:xfrm>
        </p:grpSpPr>
        <p:sp>
          <p:nvSpPr>
            <p:cNvPr id="13" name="Rectangle 12"/>
            <p:cNvSpPr/>
            <p:nvPr/>
          </p:nvSpPr>
          <p:spPr>
            <a:xfrm flipV="1">
              <a:off x="5370454" y="1728301"/>
              <a:ext cx="1228466" cy="45719"/>
            </a:xfrm>
            <a:prstGeom prst="rect">
              <a:avLst/>
            </a:prstGeom>
            <a:solidFill>
              <a:srgbClr val="FF3300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 flipV="1">
              <a:off x="6598920" y="1716453"/>
              <a:ext cx="1228466" cy="45719"/>
            </a:xfrm>
            <a:prstGeom prst="rect">
              <a:avLst/>
            </a:prstGeom>
            <a:solidFill>
              <a:srgbClr val="660033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flipV="1">
              <a:off x="7827386" y="1728301"/>
              <a:ext cx="1228466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flipV="1">
              <a:off x="9055852" y="1716452"/>
              <a:ext cx="1228466" cy="45719"/>
            </a:xfrm>
            <a:prstGeom prst="rect">
              <a:avLst/>
            </a:prstGeom>
            <a:solidFill>
              <a:srgbClr val="067471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flipV="1">
              <a:off x="10269570" y="1728301"/>
              <a:ext cx="1228466" cy="45719"/>
            </a:xfrm>
            <a:prstGeom prst="rect">
              <a:avLst/>
            </a:prstGeom>
            <a:solidFill>
              <a:srgbClr val="FFC000">
                <a:alpha val="8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020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60848"/>
            <a:ext cx="4571999" cy="4797152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72" y="2238409"/>
            <a:ext cx="4254112" cy="313480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0913" y="132968"/>
            <a:ext cx="812055" cy="638969"/>
          </a:xfrm>
          <a:prstGeom prst="rect">
            <a:avLst/>
          </a:prstGeom>
          <a:solidFill>
            <a:srgbClr val="FFC000">
              <a:alpha val="6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Rectangle 8"/>
          <p:cNvSpPr/>
          <p:nvPr/>
        </p:nvSpPr>
        <p:spPr>
          <a:xfrm>
            <a:off x="416016" y="560993"/>
            <a:ext cx="850824" cy="638969"/>
          </a:xfrm>
          <a:prstGeom prst="rect">
            <a:avLst/>
          </a:prstGeom>
          <a:solidFill>
            <a:schemeClr val="bg2">
              <a:lumMod val="75000"/>
              <a:alpha val="65098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Rectangle 9"/>
          <p:cNvSpPr/>
          <p:nvPr/>
        </p:nvSpPr>
        <p:spPr>
          <a:xfrm>
            <a:off x="899593" y="410312"/>
            <a:ext cx="8064896" cy="1290495"/>
          </a:xfrm>
          <a:prstGeom prst="rect">
            <a:avLst/>
          </a:prstGeom>
          <a:solidFill>
            <a:srgbClr val="FFC000">
              <a:alpha val="6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en-ZA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ERVEN 3545, 3546, 3547, 3548, 3549, 3550 and 3551 JOHANNESBURG</a:t>
            </a:r>
          </a:p>
          <a:p>
            <a:pPr algn="r"/>
            <a:r>
              <a:rPr lang="en-ZA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				</a:t>
            </a:r>
            <a:r>
              <a:rPr lang="en-ZA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(RFP 47/2018)</a:t>
            </a:r>
          </a:p>
          <a:p>
            <a:pPr algn="ctr"/>
            <a:endParaRPr lang="en-ZA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16319" y="1988840"/>
            <a:ext cx="1152173" cy="280036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Before</a:t>
            </a: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63879" y="1749829"/>
            <a:ext cx="1380927" cy="324941"/>
          </a:xfrm>
          <a:prstGeom prst="rect">
            <a:avLst/>
          </a:prstGeom>
          <a:solidFill>
            <a:srgbClr val="9E2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After</a:t>
            </a: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 rot="5400000">
            <a:off x="-328676" y="4944984"/>
            <a:ext cx="2125945" cy="1468594"/>
            <a:chOff x="5370454" y="1716452"/>
            <a:chExt cx="6127582" cy="57568"/>
          </a:xfrm>
        </p:grpSpPr>
        <p:sp>
          <p:nvSpPr>
            <p:cNvPr id="13" name="Rectangle 12"/>
            <p:cNvSpPr/>
            <p:nvPr/>
          </p:nvSpPr>
          <p:spPr>
            <a:xfrm flipV="1">
              <a:off x="5370454" y="1728301"/>
              <a:ext cx="1228466" cy="45719"/>
            </a:xfrm>
            <a:prstGeom prst="rect">
              <a:avLst/>
            </a:prstGeom>
            <a:solidFill>
              <a:srgbClr val="FF3300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14" name="Rectangle 13"/>
            <p:cNvSpPr/>
            <p:nvPr/>
          </p:nvSpPr>
          <p:spPr>
            <a:xfrm flipV="1">
              <a:off x="6598920" y="1716453"/>
              <a:ext cx="1228466" cy="45719"/>
            </a:xfrm>
            <a:prstGeom prst="rect">
              <a:avLst/>
            </a:prstGeom>
            <a:solidFill>
              <a:srgbClr val="660033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15" name="Rectangle 14"/>
            <p:cNvSpPr/>
            <p:nvPr/>
          </p:nvSpPr>
          <p:spPr>
            <a:xfrm flipV="1">
              <a:off x="7827386" y="1728301"/>
              <a:ext cx="1228466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16" name="Rectangle 15"/>
            <p:cNvSpPr/>
            <p:nvPr/>
          </p:nvSpPr>
          <p:spPr>
            <a:xfrm flipV="1">
              <a:off x="9055852" y="1716452"/>
              <a:ext cx="1228466" cy="45719"/>
            </a:xfrm>
            <a:prstGeom prst="rect">
              <a:avLst/>
            </a:prstGeom>
            <a:solidFill>
              <a:srgbClr val="067471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17" name="Rectangle 16"/>
            <p:cNvSpPr/>
            <p:nvPr/>
          </p:nvSpPr>
          <p:spPr>
            <a:xfrm flipV="1">
              <a:off x="10269570" y="1728301"/>
              <a:ext cx="1228466" cy="45719"/>
            </a:xfrm>
            <a:prstGeom prst="rect">
              <a:avLst/>
            </a:prstGeom>
            <a:solidFill>
              <a:srgbClr val="FFC000">
                <a:alpha val="8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</p:grpSp>
    </p:spTree>
    <p:extLst>
      <p:ext uri="{BB962C8B-B14F-4D97-AF65-F5344CB8AC3E}">
        <p14:creationId xmlns:p14="http://schemas.microsoft.com/office/powerpoint/2010/main" val="31320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071" y="3789040"/>
            <a:ext cx="4901657" cy="3068960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3" y="1974456"/>
            <a:ext cx="4038600" cy="3027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433" y="1163501"/>
            <a:ext cx="4933063" cy="23246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505" y="76312"/>
            <a:ext cx="871734" cy="659164"/>
          </a:xfrm>
          <a:prstGeom prst="rect">
            <a:avLst/>
          </a:prstGeom>
          <a:solidFill>
            <a:srgbClr val="067471">
              <a:alpha val="6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Rectangle 9"/>
          <p:cNvSpPr/>
          <p:nvPr/>
        </p:nvSpPr>
        <p:spPr>
          <a:xfrm>
            <a:off x="382607" y="504337"/>
            <a:ext cx="913352" cy="659164"/>
          </a:xfrm>
          <a:prstGeom prst="rect">
            <a:avLst/>
          </a:prstGeom>
          <a:solidFill>
            <a:schemeClr val="bg2">
              <a:lumMod val="75000"/>
              <a:alpha val="65098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/>
          <p:cNvSpPr/>
          <p:nvPr/>
        </p:nvSpPr>
        <p:spPr>
          <a:xfrm>
            <a:off x="866183" y="332656"/>
            <a:ext cx="8170313" cy="830845"/>
          </a:xfrm>
          <a:prstGeom prst="rect">
            <a:avLst/>
          </a:prstGeom>
          <a:solidFill>
            <a:srgbClr val="FFC000">
              <a:alpha val="6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ZA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RE/260 DOORNFONTEIN 92-IR</a:t>
            </a:r>
          </a:p>
          <a:p>
            <a:pPr algn="ctr"/>
            <a:r>
              <a:rPr lang="en-ZA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</a:t>
            </a:r>
            <a:r>
              <a:rPr lang="en-ZA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                           (RFP 48/2018)</a:t>
            </a:r>
          </a:p>
          <a:p>
            <a:pPr algn="ctr"/>
            <a:endParaRPr lang="en-ZA" dirty="0"/>
          </a:p>
        </p:txBody>
      </p:sp>
      <p:sp>
        <p:nvSpPr>
          <p:cNvPr id="8" name="Rectangle 7"/>
          <p:cNvSpPr/>
          <p:nvPr/>
        </p:nvSpPr>
        <p:spPr>
          <a:xfrm>
            <a:off x="1116318" y="1708804"/>
            <a:ext cx="1152173" cy="280036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Before</a:t>
            </a: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32240" y="3813072"/>
            <a:ext cx="1380927" cy="324941"/>
          </a:xfrm>
          <a:prstGeom prst="rect">
            <a:avLst/>
          </a:prstGeom>
          <a:solidFill>
            <a:srgbClr val="9E2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After</a:t>
            </a: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39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60" y="1714939"/>
            <a:ext cx="4038600" cy="269105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505" y="121047"/>
            <a:ext cx="858632" cy="578532"/>
          </a:xfrm>
          <a:prstGeom prst="rect">
            <a:avLst/>
          </a:prstGeom>
          <a:solidFill>
            <a:srgbClr val="067471">
              <a:alpha val="6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Rectangle 9"/>
          <p:cNvSpPr/>
          <p:nvPr/>
        </p:nvSpPr>
        <p:spPr>
          <a:xfrm>
            <a:off x="382606" y="549072"/>
            <a:ext cx="899625" cy="578532"/>
          </a:xfrm>
          <a:prstGeom prst="rect">
            <a:avLst/>
          </a:prstGeom>
          <a:solidFill>
            <a:schemeClr val="bg2">
              <a:lumMod val="75000"/>
              <a:alpha val="65098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/>
          <p:cNvSpPr/>
          <p:nvPr/>
        </p:nvSpPr>
        <p:spPr>
          <a:xfrm>
            <a:off x="916971" y="366172"/>
            <a:ext cx="8227029" cy="902587"/>
          </a:xfrm>
          <a:prstGeom prst="rect">
            <a:avLst/>
          </a:prstGeom>
          <a:solidFill>
            <a:srgbClr val="FFC000">
              <a:alpha val="6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ZA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en-ZA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ERVEN 76, 79, 80</a:t>
            </a:r>
          </a:p>
          <a:p>
            <a:pPr algn="r"/>
            <a:r>
              <a:rPr lang="en-ZA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WOLHUTER</a:t>
            </a:r>
            <a:r>
              <a:rPr lang="en-ZA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	</a:t>
            </a:r>
            <a:r>
              <a:rPr lang="en-ZA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(RFP 50/2018)</a:t>
            </a:r>
          </a:p>
          <a:p>
            <a:pPr algn="ctr"/>
            <a:endParaRPr lang="en-ZA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296" y="3486956"/>
            <a:ext cx="4769722" cy="3343901"/>
          </a:xfrm>
        </p:spPr>
      </p:pic>
      <p:grpSp>
        <p:nvGrpSpPr>
          <p:cNvPr id="12" name="Group 11"/>
          <p:cNvGrpSpPr/>
          <p:nvPr/>
        </p:nvGrpSpPr>
        <p:grpSpPr>
          <a:xfrm rot="5400000">
            <a:off x="3774951" y="2444718"/>
            <a:ext cx="1774697" cy="1583025"/>
            <a:chOff x="5370454" y="1716452"/>
            <a:chExt cx="6127582" cy="57568"/>
          </a:xfrm>
        </p:grpSpPr>
        <p:sp>
          <p:nvSpPr>
            <p:cNvPr id="13" name="Rectangle 12"/>
            <p:cNvSpPr/>
            <p:nvPr/>
          </p:nvSpPr>
          <p:spPr>
            <a:xfrm flipV="1">
              <a:off x="5370454" y="1728301"/>
              <a:ext cx="1228466" cy="45719"/>
            </a:xfrm>
            <a:prstGeom prst="rect">
              <a:avLst/>
            </a:prstGeom>
            <a:solidFill>
              <a:srgbClr val="FF3300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 flipV="1">
              <a:off x="6598920" y="1716453"/>
              <a:ext cx="1228466" cy="45719"/>
            </a:xfrm>
            <a:prstGeom prst="rect">
              <a:avLst/>
            </a:prstGeom>
            <a:solidFill>
              <a:srgbClr val="660033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flipV="1">
              <a:off x="7827386" y="1728301"/>
              <a:ext cx="1228466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flipV="1">
              <a:off x="9055852" y="1716452"/>
              <a:ext cx="1228466" cy="45719"/>
            </a:xfrm>
            <a:prstGeom prst="rect">
              <a:avLst/>
            </a:prstGeom>
            <a:solidFill>
              <a:srgbClr val="067471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flipV="1">
              <a:off x="10269570" y="1728301"/>
              <a:ext cx="1228466" cy="45719"/>
            </a:xfrm>
            <a:prstGeom prst="rect">
              <a:avLst/>
            </a:prstGeom>
            <a:solidFill>
              <a:srgbClr val="FFC000">
                <a:alpha val="8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992358" y="1484784"/>
            <a:ext cx="1152173" cy="280036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Before</a:t>
            </a: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300192" y="3213729"/>
            <a:ext cx="1380927" cy="324941"/>
          </a:xfrm>
          <a:prstGeom prst="rect">
            <a:avLst/>
          </a:prstGeom>
          <a:solidFill>
            <a:srgbClr val="9E2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After</a:t>
            </a: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4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844824"/>
            <a:ext cx="5184576" cy="5013176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56295"/>
            <a:ext cx="3322712" cy="292700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3345" y="95412"/>
            <a:ext cx="861508" cy="578532"/>
          </a:xfrm>
          <a:prstGeom prst="rect">
            <a:avLst/>
          </a:prstGeom>
          <a:solidFill>
            <a:srgbClr val="FFC000">
              <a:alpha val="6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Rectangle 8"/>
          <p:cNvSpPr/>
          <p:nvPr/>
        </p:nvSpPr>
        <p:spPr>
          <a:xfrm>
            <a:off x="478447" y="523437"/>
            <a:ext cx="902638" cy="578532"/>
          </a:xfrm>
          <a:prstGeom prst="rect">
            <a:avLst/>
          </a:prstGeom>
          <a:solidFill>
            <a:schemeClr val="bg2">
              <a:lumMod val="75000"/>
              <a:alpha val="65098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Rectangle 9"/>
          <p:cNvSpPr/>
          <p:nvPr/>
        </p:nvSpPr>
        <p:spPr>
          <a:xfrm>
            <a:off x="962023" y="372756"/>
            <a:ext cx="8074473" cy="896003"/>
          </a:xfrm>
          <a:prstGeom prst="rect">
            <a:avLst/>
          </a:prstGeom>
          <a:solidFill>
            <a:srgbClr val="FFC000">
              <a:alpha val="6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en-ZA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ERVEN 105, 106, 109, 110, 111, 112 FAIRVIEW</a:t>
            </a:r>
          </a:p>
          <a:p>
            <a:pPr algn="r"/>
            <a:r>
              <a:rPr lang="en-ZA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</a:t>
            </a:r>
            <a:r>
              <a:rPr lang="en-ZA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                           (RFP 51/2018)</a:t>
            </a:r>
          </a:p>
          <a:p>
            <a:pPr algn="ctr"/>
            <a:endParaRPr lang="en-ZA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80112" y="1502672"/>
            <a:ext cx="1380927" cy="324941"/>
          </a:xfrm>
          <a:prstGeom prst="rect">
            <a:avLst/>
          </a:prstGeom>
          <a:solidFill>
            <a:srgbClr val="9E2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After</a:t>
            </a: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68719" y="1881733"/>
            <a:ext cx="1152173" cy="280036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Before</a:t>
            </a: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 rot="5400000">
            <a:off x="-95836" y="5179139"/>
            <a:ext cx="1774697" cy="1583025"/>
            <a:chOff x="5370454" y="1716452"/>
            <a:chExt cx="6127582" cy="57568"/>
          </a:xfrm>
        </p:grpSpPr>
        <p:sp>
          <p:nvSpPr>
            <p:cNvPr id="13" name="Rectangle 12"/>
            <p:cNvSpPr/>
            <p:nvPr/>
          </p:nvSpPr>
          <p:spPr>
            <a:xfrm flipV="1">
              <a:off x="5370454" y="1728301"/>
              <a:ext cx="1228466" cy="45719"/>
            </a:xfrm>
            <a:prstGeom prst="rect">
              <a:avLst/>
            </a:prstGeom>
            <a:solidFill>
              <a:srgbClr val="FF3300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 flipV="1">
              <a:off x="6598920" y="1716453"/>
              <a:ext cx="1228466" cy="45719"/>
            </a:xfrm>
            <a:prstGeom prst="rect">
              <a:avLst/>
            </a:prstGeom>
            <a:solidFill>
              <a:srgbClr val="660033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flipV="1">
              <a:off x="7827386" y="1728301"/>
              <a:ext cx="1228466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flipV="1">
              <a:off x="9055852" y="1716452"/>
              <a:ext cx="1228466" cy="45719"/>
            </a:xfrm>
            <a:prstGeom prst="rect">
              <a:avLst/>
            </a:prstGeom>
            <a:solidFill>
              <a:srgbClr val="067471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flipV="1">
              <a:off x="10269570" y="1728301"/>
              <a:ext cx="1228466" cy="45719"/>
            </a:xfrm>
            <a:prstGeom prst="rect">
              <a:avLst/>
            </a:prstGeom>
            <a:solidFill>
              <a:srgbClr val="FFC000">
                <a:alpha val="8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187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12776"/>
            <a:ext cx="4392488" cy="201622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6" y="1628800"/>
            <a:ext cx="3998430" cy="23762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6" y="4271067"/>
            <a:ext cx="3998430" cy="23042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991" y="3429000"/>
            <a:ext cx="4236009" cy="3429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27585" y="323524"/>
            <a:ext cx="8136904" cy="729212"/>
          </a:xfrm>
          <a:prstGeom prst="rect">
            <a:avLst/>
          </a:prstGeom>
          <a:solidFill>
            <a:srgbClr val="FFC000">
              <a:alpha val="6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REMAINDER OF ERF 1015 CITY AND SUBURBAN</a:t>
            </a: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                          </a:t>
            </a: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(RFP 32/2018)</a:t>
            </a:r>
            <a:endParaRPr kumimoji="0" lang="en-Z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905" y="46179"/>
            <a:ext cx="868169" cy="578532"/>
          </a:xfrm>
          <a:prstGeom prst="rect">
            <a:avLst/>
          </a:prstGeom>
          <a:solidFill>
            <a:srgbClr val="067471">
              <a:alpha val="6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4007" y="474204"/>
            <a:ext cx="909617" cy="578532"/>
          </a:xfrm>
          <a:prstGeom prst="rect">
            <a:avLst/>
          </a:prstGeom>
          <a:solidFill>
            <a:schemeClr val="bg2">
              <a:lumMod val="75000"/>
              <a:alpha val="65098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203142" y="4293096"/>
            <a:ext cx="2125945" cy="1468594"/>
            <a:chOff x="5370454" y="1716452"/>
            <a:chExt cx="6127582" cy="57568"/>
          </a:xfrm>
        </p:grpSpPr>
        <p:sp>
          <p:nvSpPr>
            <p:cNvPr id="13" name="Rectangle 12"/>
            <p:cNvSpPr/>
            <p:nvPr/>
          </p:nvSpPr>
          <p:spPr>
            <a:xfrm flipV="1">
              <a:off x="5370454" y="1728301"/>
              <a:ext cx="1228466" cy="45719"/>
            </a:xfrm>
            <a:prstGeom prst="rect">
              <a:avLst/>
            </a:prstGeom>
            <a:solidFill>
              <a:srgbClr val="FF3300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14" name="Rectangle 13"/>
            <p:cNvSpPr/>
            <p:nvPr/>
          </p:nvSpPr>
          <p:spPr>
            <a:xfrm flipV="1">
              <a:off x="6598920" y="1716453"/>
              <a:ext cx="1228466" cy="45719"/>
            </a:xfrm>
            <a:prstGeom prst="rect">
              <a:avLst/>
            </a:prstGeom>
            <a:solidFill>
              <a:srgbClr val="660033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15" name="Rectangle 14"/>
            <p:cNvSpPr/>
            <p:nvPr/>
          </p:nvSpPr>
          <p:spPr>
            <a:xfrm flipV="1">
              <a:off x="7827386" y="1728301"/>
              <a:ext cx="1228466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16" name="Rectangle 15"/>
            <p:cNvSpPr/>
            <p:nvPr/>
          </p:nvSpPr>
          <p:spPr>
            <a:xfrm flipV="1">
              <a:off x="9055852" y="1716452"/>
              <a:ext cx="1228466" cy="45719"/>
            </a:xfrm>
            <a:prstGeom prst="rect">
              <a:avLst/>
            </a:prstGeom>
            <a:solidFill>
              <a:srgbClr val="067471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17" name="Rectangle 16"/>
            <p:cNvSpPr/>
            <p:nvPr/>
          </p:nvSpPr>
          <p:spPr>
            <a:xfrm flipV="1">
              <a:off x="10269570" y="1728301"/>
              <a:ext cx="1228466" cy="45719"/>
            </a:xfrm>
            <a:prstGeom prst="rect">
              <a:avLst/>
            </a:prstGeom>
            <a:solidFill>
              <a:srgbClr val="FFC000">
                <a:alpha val="8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6110630" y="1102307"/>
            <a:ext cx="1380927" cy="324941"/>
          </a:xfrm>
          <a:prstGeom prst="rect">
            <a:avLst/>
          </a:prstGeom>
          <a:solidFill>
            <a:srgbClr val="9E2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After</a:t>
            </a: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37074" y="3991031"/>
            <a:ext cx="1152173" cy="280036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Before</a:t>
            </a: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31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76805"/>
            <a:ext cx="4038600" cy="31727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107505" y="135679"/>
            <a:ext cx="871734" cy="578532"/>
          </a:xfrm>
          <a:prstGeom prst="rect">
            <a:avLst/>
          </a:prstGeom>
          <a:solidFill>
            <a:srgbClr val="FFC000">
              <a:alpha val="6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Rectangle 8"/>
          <p:cNvSpPr/>
          <p:nvPr/>
        </p:nvSpPr>
        <p:spPr>
          <a:xfrm>
            <a:off x="382607" y="563704"/>
            <a:ext cx="913352" cy="578532"/>
          </a:xfrm>
          <a:prstGeom prst="rect">
            <a:avLst/>
          </a:prstGeom>
          <a:solidFill>
            <a:schemeClr val="bg2">
              <a:lumMod val="75000"/>
              <a:alpha val="65098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Rectangle 9"/>
          <p:cNvSpPr/>
          <p:nvPr/>
        </p:nvSpPr>
        <p:spPr>
          <a:xfrm>
            <a:off x="866183" y="413024"/>
            <a:ext cx="8170313" cy="927744"/>
          </a:xfrm>
          <a:prstGeom prst="rect">
            <a:avLst/>
          </a:prstGeom>
          <a:solidFill>
            <a:srgbClr val="FFC000">
              <a:alpha val="6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en-ZA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ERVEN 149, 153, 155, 157, 158, 159 FAIRVIEW</a:t>
            </a:r>
          </a:p>
          <a:p>
            <a:pPr lvl="8" algn="r"/>
            <a:r>
              <a:rPr lang="en-ZA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</a:t>
            </a:r>
            <a:r>
              <a:rPr lang="en-ZA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                           </a:t>
            </a:r>
            <a:r>
              <a:rPr lang="en-ZA" sz="12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(</a:t>
            </a:r>
            <a:r>
              <a:rPr lang="en-ZA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RFP 52/2018)</a:t>
            </a:r>
          </a:p>
          <a:p>
            <a:pPr algn="ctr"/>
            <a:endParaRPr lang="en-ZA" dirty="0">
              <a:solidFill>
                <a:schemeClr val="tx1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872" y="1772816"/>
            <a:ext cx="4341624" cy="5085184"/>
          </a:xfrm>
        </p:spPr>
      </p:pic>
      <p:sp>
        <p:nvSpPr>
          <p:cNvPr id="7" name="Rectangle 6"/>
          <p:cNvSpPr/>
          <p:nvPr/>
        </p:nvSpPr>
        <p:spPr>
          <a:xfrm>
            <a:off x="1261113" y="2006884"/>
            <a:ext cx="1152173" cy="280036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Before</a:t>
            </a: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80112" y="1502672"/>
            <a:ext cx="1380927" cy="324941"/>
          </a:xfrm>
          <a:prstGeom prst="rect">
            <a:avLst/>
          </a:prstGeom>
          <a:solidFill>
            <a:srgbClr val="9E2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After</a:t>
            </a: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 rot="5400000">
            <a:off x="-95836" y="5179139"/>
            <a:ext cx="1774697" cy="1583025"/>
            <a:chOff x="5370454" y="1716452"/>
            <a:chExt cx="6127582" cy="57568"/>
          </a:xfrm>
        </p:grpSpPr>
        <p:sp>
          <p:nvSpPr>
            <p:cNvPr id="13" name="Rectangle 12"/>
            <p:cNvSpPr/>
            <p:nvPr/>
          </p:nvSpPr>
          <p:spPr>
            <a:xfrm flipV="1">
              <a:off x="5370454" y="1728301"/>
              <a:ext cx="1228466" cy="45719"/>
            </a:xfrm>
            <a:prstGeom prst="rect">
              <a:avLst/>
            </a:prstGeom>
            <a:solidFill>
              <a:srgbClr val="FF3300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 flipV="1">
              <a:off x="6598920" y="1716453"/>
              <a:ext cx="1228466" cy="45719"/>
            </a:xfrm>
            <a:prstGeom prst="rect">
              <a:avLst/>
            </a:prstGeom>
            <a:solidFill>
              <a:srgbClr val="660033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flipV="1">
              <a:off x="7827386" y="1728301"/>
              <a:ext cx="1228466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flipV="1">
              <a:off x="9055852" y="1716452"/>
              <a:ext cx="1228466" cy="45719"/>
            </a:xfrm>
            <a:prstGeom prst="rect">
              <a:avLst/>
            </a:prstGeom>
            <a:solidFill>
              <a:srgbClr val="067471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flipV="1">
              <a:off x="10269570" y="1728301"/>
              <a:ext cx="1228466" cy="45719"/>
            </a:xfrm>
            <a:prstGeom prst="rect">
              <a:avLst/>
            </a:prstGeom>
            <a:solidFill>
              <a:srgbClr val="FFC000">
                <a:alpha val="8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321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7505" y="135679"/>
            <a:ext cx="871734" cy="578532"/>
          </a:xfrm>
          <a:prstGeom prst="rect">
            <a:avLst/>
          </a:prstGeom>
          <a:solidFill>
            <a:srgbClr val="FFC000">
              <a:alpha val="6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Rectangle 8"/>
          <p:cNvSpPr/>
          <p:nvPr/>
        </p:nvSpPr>
        <p:spPr>
          <a:xfrm>
            <a:off x="382607" y="563704"/>
            <a:ext cx="913352" cy="578532"/>
          </a:xfrm>
          <a:prstGeom prst="rect">
            <a:avLst/>
          </a:prstGeom>
          <a:solidFill>
            <a:schemeClr val="bg2">
              <a:lumMod val="75000"/>
              <a:alpha val="65098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Rectangle 6"/>
          <p:cNvSpPr/>
          <p:nvPr/>
        </p:nvSpPr>
        <p:spPr>
          <a:xfrm>
            <a:off x="951337" y="349604"/>
            <a:ext cx="8192663" cy="919155"/>
          </a:xfrm>
          <a:prstGeom prst="rect">
            <a:avLst/>
          </a:prstGeom>
          <a:solidFill>
            <a:srgbClr val="FFC000">
              <a:alpha val="6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en-ZA" sz="24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ERVEN 139, 140, 142, 144, 147 FAIRVIEW</a:t>
            </a:r>
          </a:p>
          <a:p>
            <a:pPr algn="ctr"/>
            <a:r>
              <a:rPr lang="en-ZA" sz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</a:t>
            </a:r>
            <a:r>
              <a:rPr lang="en-ZA" sz="12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                           (RFP 53/2018)</a:t>
            </a:r>
          </a:p>
          <a:p>
            <a:pPr algn="ctr"/>
            <a:endParaRPr lang="en-Z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92778"/>
            <a:ext cx="3096344" cy="2964414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916832"/>
            <a:ext cx="4156100" cy="4941168"/>
          </a:xfrm>
        </p:spPr>
      </p:pic>
      <p:grpSp>
        <p:nvGrpSpPr>
          <p:cNvPr id="12" name="Group 11"/>
          <p:cNvGrpSpPr/>
          <p:nvPr/>
        </p:nvGrpSpPr>
        <p:grpSpPr>
          <a:xfrm rot="5400000">
            <a:off x="7302798" y="5018935"/>
            <a:ext cx="1774697" cy="1907704"/>
            <a:chOff x="5370454" y="1716452"/>
            <a:chExt cx="6127582" cy="57568"/>
          </a:xfrm>
        </p:grpSpPr>
        <p:sp>
          <p:nvSpPr>
            <p:cNvPr id="13" name="Rectangle 12"/>
            <p:cNvSpPr/>
            <p:nvPr/>
          </p:nvSpPr>
          <p:spPr>
            <a:xfrm flipV="1">
              <a:off x="5370454" y="1728301"/>
              <a:ext cx="1228466" cy="45719"/>
            </a:xfrm>
            <a:prstGeom prst="rect">
              <a:avLst/>
            </a:prstGeom>
            <a:solidFill>
              <a:srgbClr val="FF3300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 flipV="1">
              <a:off x="6598920" y="1716453"/>
              <a:ext cx="1228466" cy="45719"/>
            </a:xfrm>
            <a:prstGeom prst="rect">
              <a:avLst/>
            </a:prstGeom>
            <a:solidFill>
              <a:srgbClr val="660033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flipV="1">
              <a:off x="7827386" y="1728301"/>
              <a:ext cx="1228466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flipV="1">
              <a:off x="9055852" y="1716452"/>
              <a:ext cx="1228466" cy="45719"/>
            </a:xfrm>
            <a:prstGeom prst="rect">
              <a:avLst/>
            </a:prstGeom>
            <a:solidFill>
              <a:srgbClr val="067471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flipV="1">
              <a:off x="10269570" y="1728301"/>
              <a:ext cx="1228466" cy="45719"/>
            </a:xfrm>
            <a:prstGeom prst="rect">
              <a:avLst/>
            </a:prstGeom>
            <a:solidFill>
              <a:srgbClr val="FFC000">
                <a:alpha val="8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5590162" y="1519123"/>
            <a:ext cx="1380927" cy="324941"/>
          </a:xfrm>
          <a:prstGeom prst="rect">
            <a:avLst/>
          </a:prstGeom>
          <a:solidFill>
            <a:srgbClr val="9E2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After</a:t>
            </a: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61112" y="1912784"/>
            <a:ext cx="1152173" cy="280036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Before</a:t>
            </a: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31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2" t="54553" r="15493" b="7624"/>
          <a:stretch/>
        </p:blipFill>
        <p:spPr>
          <a:xfrm rot="5400000">
            <a:off x="5507075" y="3209214"/>
            <a:ext cx="2424223" cy="4824536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07"/>
          <a:stretch/>
        </p:blipFill>
        <p:spPr>
          <a:xfrm>
            <a:off x="196730" y="1844824"/>
            <a:ext cx="3816424" cy="32163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2" t="5211" r="15703" b="6883"/>
          <a:stretch/>
        </p:blipFill>
        <p:spPr>
          <a:xfrm rot="5400000">
            <a:off x="5472100" y="1016733"/>
            <a:ext cx="2736302" cy="41044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3345" y="135679"/>
            <a:ext cx="846142" cy="578532"/>
          </a:xfrm>
          <a:prstGeom prst="rect">
            <a:avLst/>
          </a:prstGeom>
          <a:solidFill>
            <a:srgbClr val="FFC000">
              <a:alpha val="6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Rectangle 9"/>
          <p:cNvSpPr/>
          <p:nvPr/>
        </p:nvSpPr>
        <p:spPr>
          <a:xfrm>
            <a:off x="478446" y="563704"/>
            <a:ext cx="886539" cy="578532"/>
          </a:xfrm>
          <a:prstGeom prst="rect">
            <a:avLst/>
          </a:prstGeom>
          <a:solidFill>
            <a:schemeClr val="bg2">
              <a:lumMod val="75000"/>
              <a:alpha val="65098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/>
          <p:cNvSpPr/>
          <p:nvPr/>
        </p:nvSpPr>
        <p:spPr>
          <a:xfrm>
            <a:off x="962023" y="413024"/>
            <a:ext cx="7930457" cy="855736"/>
          </a:xfrm>
          <a:prstGeom prst="rect">
            <a:avLst/>
          </a:prstGeom>
          <a:solidFill>
            <a:srgbClr val="FFC000">
              <a:alpha val="6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en-ZA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ERVEN 43, 44, 91, 92 YEOVILLE</a:t>
            </a:r>
          </a:p>
          <a:p>
            <a:pPr algn="r"/>
            <a:r>
              <a:rPr lang="en-ZA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</a:t>
            </a:r>
            <a:r>
              <a:rPr lang="en-ZA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                           (RFP 54/2018)</a:t>
            </a:r>
          </a:p>
          <a:p>
            <a:pPr algn="ctr"/>
            <a:endParaRPr lang="en-ZA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15616" y="1560792"/>
            <a:ext cx="1152173" cy="280036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Before</a:t>
            </a: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90162" y="1398321"/>
            <a:ext cx="1380927" cy="324941"/>
          </a:xfrm>
          <a:prstGeom prst="rect">
            <a:avLst/>
          </a:prstGeom>
          <a:solidFill>
            <a:srgbClr val="9E2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After</a:t>
            </a: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 rot="5400000">
            <a:off x="3015019" y="2822101"/>
            <a:ext cx="2102207" cy="1443797"/>
            <a:chOff x="5370454" y="1716452"/>
            <a:chExt cx="6127582" cy="57568"/>
          </a:xfrm>
        </p:grpSpPr>
        <p:sp>
          <p:nvSpPr>
            <p:cNvPr id="14" name="Rectangle 13"/>
            <p:cNvSpPr/>
            <p:nvPr/>
          </p:nvSpPr>
          <p:spPr>
            <a:xfrm flipV="1">
              <a:off x="5370454" y="1728301"/>
              <a:ext cx="1228466" cy="45719"/>
            </a:xfrm>
            <a:prstGeom prst="rect">
              <a:avLst/>
            </a:prstGeom>
            <a:solidFill>
              <a:srgbClr val="FF3300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flipV="1">
              <a:off x="6598920" y="1716453"/>
              <a:ext cx="1228466" cy="45719"/>
            </a:xfrm>
            <a:prstGeom prst="rect">
              <a:avLst/>
            </a:prstGeom>
            <a:solidFill>
              <a:srgbClr val="660033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flipV="1">
              <a:off x="7827386" y="1728301"/>
              <a:ext cx="1228466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flipV="1">
              <a:off x="9055852" y="1716452"/>
              <a:ext cx="1228466" cy="45719"/>
            </a:xfrm>
            <a:prstGeom prst="rect">
              <a:avLst/>
            </a:prstGeom>
            <a:solidFill>
              <a:srgbClr val="067471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 flipV="1">
              <a:off x="10269570" y="1728301"/>
              <a:ext cx="1228466" cy="45719"/>
            </a:xfrm>
            <a:prstGeom prst="rect">
              <a:avLst/>
            </a:prstGeom>
            <a:solidFill>
              <a:srgbClr val="FFC000">
                <a:alpha val="8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368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8" t="34435" r="16274" b="31736"/>
          <a:stretch/>
        </p:blipFill>
        <p:spPr>
          <a:xfrm rot="5400000">
            <a:off x="5315062" y="3005545"/>
            <a:ext cx="2985864" cy="469687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5" t="7225" r="16360" b="7503"/>
          <a:stretch/>
        </p:blipFill>
        <p:spPr>
          <a:xfrm rot="5400000">
            <a:off x="5234619" y="318109"/>
            <a:ext cx="2801719" cy="455900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505" y="74146"/>
            <a:ext cx="871734" cy="578532"/>
          </a:xfrm>
          <a:prstGeom prst="rect">
            <a:avLst/>
          </a:prstGeom>
          <a:solidFill>
            <a:srgbClr val="067471">
              <a:alpha val="6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Rectangle 9"/>
          <p:cNvSpPr/>
          <p:nvPr/>
        </p:nvSpPr>
        <p:spPr>
          <a:xfrm>
            <a:off x="382607" y="502171"/>
            <a:ext cx="913352" cy="578532"/>
          </a:xfrm>
          <a:prstGeom prst="rect">
            <a:avLst/>
          </a:prstGeom>
          <a:solidFill>
            <a:schemeClr val="bg2">
              <a:lumMod val="75000"/>
              <a:alpha val="65098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/>
          <p:cNvSpPr/>
          <p:nvPr/>
        </p:nvSpPr>
        <p:spPr>
          <a:xfrm>
            <a:off x="866183" y="351490"/>
            <a:ext cx="8170313" cy="845261"/>
          </a:xfrm>
          <a:prstGeom prst="rect">
            <a:avLst/>
          </a:prstGeom>
          <a:solidFill>
            <a:srgbClr val="FFC000">
              <a:alpha val="6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ZA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en-ZA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ERF 383 YEOVILLE</a:t>
            </a:r>
          </a:p>
          <a:p>
            <a:pPr algn="r"/>
            <a:r>
              <a:rPr lang="en-ZA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</a:t>
            </a:r>
            <a:r>
              <a:rPr lang="en-ZA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                           (RFP 55/2018)</a:t>
            </a:r>
          </a:p>
          <a:p>
            <a:pPr algn="ctr"/>
            <a:endParaRPr lang="en-ZA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26731"/>
            <a:ext cx="3538736" cy="3074477"/>
          </a:xfrm>
        </p:spPr>
      </p:pic>
      <p:grpSp>
        <p:nvGrpSpPr>
          <p:cNvPr id="12" name="Group 11"/>
          <p:cNvGrpSpPr/>
          <p:nvPr/>
        </p:nvGrpSpPr>
        <p:grpSpPr>
          <a:xfrm rot="5400000">
            <a:off x="3208581" y="2999922"/>
            <a:ext cx="2061794" cy="1257175"/>
            <a:chOff x="5370454" y="1716452"/>
            <a:chExt cx="6127582" cy="57568"/>
          </a:xfrm>
        </p:grpSpPr>
        <p:sp>
          <p:nvSpPr>
            <p:cNvPr id="13" name="Rectangle 12"/>
            <p:cNvSpPr/>
            <p:nvPr/>
          </p:nvSpPr>
          <p:spPr>
            <a:xfrm flipV="1">
              <a:off x="5370454" y="1728301"/>
              <a:ext cx="1228466" cy="45719"/>
            </a:xfrm>
            <a:prstGeom prst="rect">
              <a:avLst/>
            </a:prstGeom>
            <a:solidFill>
              <a:srgbClr val="FF3300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 flipV="1">
              <a:off x="6598920" y="1716453"/>
              <a:ext cx="1228466" cy="45719"/>
            </a:xfrm>
            <a:prstGeom prst="rect">
              <a:avLst/>
            </a:prstGeom>
            <a:solidFill>
              <a:srgbClr val="660033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flipV="1">
              <a:off x="7827386" y="1728301"/>
              <a:ext cx="1228466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flipV="1">
              <a:off x="9055852" y="1716452"/>
              <a:ext cx="1228466" cy="45719"/>
            </a:xfrm>
            <a:prstGeom prst="rect">
              <a:avLst/>
            </a:prstGeom>
            <a:solidFill>
              <a:srgbClr val="067471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flipV="1">
              <a:off x="10269570" y="1728301"/>
              <a:ext cx="1228466" cy="45719"/>
            </a:xfrm>
            <a:prstGeom prst="rect">
              <a:avLst/>
            </a:prstGeom>
            <a:solidFill>
              <a:srgbClr val="FFC000">
                <a:alpha val="8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1115615" y="1880565"/>
            <a:ext cx="1152173" cy="280036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Before</a:t>
            </a: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945014" y="3836001"/>
            <a:ext cx="1380927" cy="324941"/>
          </a:xfrm>
          <a:prstGeom prst="rect">
            <a:avLst/>
          </a:prstGeom>
          <a:solidFill>
            <a:srgbClr val="9E2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After</a:t>
            </a: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04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310" y="4476172"/>
            <a:ext cx="5112568" cy="2365448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5" y="1474376"/>
            <a:ext cx="4038600" cy="3027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396208"/>
            <a:ext cx="4111870" cy="28803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8417" y="109126"/>
            <a:ext cx="891642" cy="578532"/>
          </a:xfrm>
          <a:prstGeom prst="rect">
            <a:avLst/>
          </a:prstGeom>
          <a:solidFill>
            <a:srgbClr val="F69200">
              <a:alpha val="6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Rectangle 11"/>
          <p:cNvSpPr/>
          <p:nvPr/>
        </p:nvSpPr>
        <p:spPr>
          <a:xfrm>
            <a:off x="303518" y="537151"/>
            <a:ext cx="934211" cy="578532"/>
          </a:xfrm>
          <a:prstGeom prst="rect">
            <a:avLst/>
          </a:prstGeom>
          <a:solidFill>
            <a:schemeClr val="bg2">
              <a:lumMod val="75000"/>
              <a:alpha val="65098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Rectangle 12"/>
          <p:cNvSpPr/>
          <p:nvPr/>
        </p:nvSpPr>
        <p:spPr>
          <a:xfrm>
            <a:off x="800711" y="182789"/>
            <a:ext cx="8356905" cy="1009738"/>
          </a:xfrm>
          <a:prstGeom prst="rect">
            <a:avLst/>
          </a:prstGeom>
          <a:solidFill>
            <a:srgbClr val="FFC000">
              <a:alpha val="6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en-ZA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ERF 658 YEOVILLE</a:t>
            </a:r>
          </a:p>
          <a:p>
            <a:pPr algn="r"/>
            <a:r>
              <a:rPr lang="en-ZA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</a:t>
            </a:r>
            <a:r>
              <a:rPr lang="en-ZA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                        (RFP 56/2018)</a:t>
            </a:r>
          </a:p>
          <a:p>
            <a:pPr algn="ctr"/>
            <a:endParaRPr lang="en-ZA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15615" y="1192527"/>
            <a:ext cx="1152173" cy="280036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Before</a:t>
            </a: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94742" y="1286209"/>
            <a:ext cx="1380927" cy="324941"/>
          </a:xfrm>
          <a:prstGeom prst="rect">
            <a:avLst/>
          </a:prstGeom>
          <a:solidFill>
            <a:srgbClr val="9E2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After</a:t>
            </a: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 rot="5400000">
            <a:off x="3504631" y="2768180"/>
            <a:ext cx="1990722" cy="1872208"/>
            <a:chOff x="5370454" y="1716452"/>
            <a:chExt cx="6127582" cy="57568"/>
          </a:xfrm>
        </p:grpSpPr>
        <p:sp>
          <p:nvSpPr>
            <p:cNvPr id="16" name="Rectangle 15"/>
            <p:cNvSpPr/>
            <p:nvPr/>
          </p:nvSpPr>
          <p:spPr>
            <a:xfrm flipV="1">
              <a:off x="5370454" y="1728301"/>
              <a:ext cx="1228466" cy="45719"/>
            </a:xfrm>
            <a:prstGeom prst="rect">
              <a:avLst/>
            </a:prstGeom>
            <a:solidFill>
              <a:srgbClr val="FF3300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flipV="1">
              <a:off x="6598920" y="1716453"/>
              <a:ext cx="1228466" cy="45719"/>
            </a:xfrm>
            <a:prstGeom prst="rect">
              <a:avLst/>
            </a:prstGeom>
            <a:solidFill>
              <a:srgbClr val="660033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 flipV="1">
              <a:off x="7827386" y="1728301"/>
              <a:ext cx="1228466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 flipV="1">
              <a:off x="9055852" y="1716452"/>
              <a:ext cx="1228466" cy="45719"/>
            </a:xfrm>
            <a:prstGeom prst="rect">
              <a:avLst/>
            </a:prstGeom>
            <a:solidFill>
              <a:srgbClr val="067471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 flipV="1">
              <a:off x="10269570" y="1728301"/>
              <a:ext cx="1228466" cy="45719"/>
            </a:xfrm>
            <a:prstGeom prst="rect">
              <a:avLst/>
            </a:prstGeom>
            <a:solidFill>
              <a:srgbClr val="FFC000">
                <a:alpha val="8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367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view of a city&#10;&#10;Description generated with very high confidenc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060" y="0"/>
            <a:ext cx="9166060" cy="6858000"/>
          </a:xfrm>
          <a:prstGeom prst="rect">
            <a:avLst/>
          </a:prstGeom>
        </p:spPr>
      </p:pic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1885950" y="1055933"/>
            <a:ext cx="5829300" cy="115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 eaLnBrk="1" hangingPunct="1"/>
            <a:endParaRPr lang="en-ZA" altLang="en-US" sz="2000" dirty="0">
              <a:solidFill>
                <a:srgbClr val="E6B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4AE088F-89D6-4468-9C07-C647CDBC6A29}"/>
              </a:ext>
            </a:extLst>
          </p:cNvPr>
          <p:cNvSpPr txBox="1"/>
          <p:nvPr/>
        </p:nvSpPr>
        <p:spPr>
          <a:xfrm>
            <a:off x="3707904" y="2864168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#BuildingNewJozi</a:t>
            </a:r>
          </a:p>
        </p:txBody>
      </p:sp>
      <p:pic>
        <p:nvPicPr>
          <p:cNvPr id="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5968588"/>
            <a:ext cx="1620307" cy="88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-22060" y="0"/>
            <a:ext cx="19080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8" name="Group 7"/>
          <p:cNvGrpSpPr/>
          <p:nvPr/>
        </p:nvGrpSpPr>
        <p:grpSpPr>
          <a:xfrm>
            <a:off x="651686" y="1874107"/>
            <a:ext cx="2468527" cy="2564896"/>
            <a:chOff x="5370454" y="1716452"/>
            <a:chExt cx="6127582" cy="57568"/>
          </a:xfrm>
        </p:grpSpPr>
        <p:sp>
          <p:nvSpPr>
            <p:cNvPr id="9" name="Rectangle 8"/>
            <p:cNvSpPr/>
            <p:nvPr/>
          </p:nvSpPr>
          <p:spPr>
            <a:xfrm flipV="1">
              <a:off x="5370454" y="1728301"/>
              <a:ext cx="1228466" cy="45719"/>
            </a:xfrm>
            <a:prstGeom prst="rect">
              <a:avLst/>
            </a:prstGeom>
            <a:solidFill>
              <a:srgbClr val="FF3300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10" name="Rectangle 9"/>
            <p:cNvSpPr/>
            <p:nvPr/>
          </p:nvSpPr>
          <p:spPr>
            <a:xfrm flipV="1">
              <a:off x="6598920" y="1716453"/>
              <a:ext cx="1228466" cy="45719"/>
            </a:xfrm>
            <a:prstGeom prst="rect">
              <a:avLst/>
            </a:prstGeom>
            <a:solidFill>
              <a:srgbClr val="660033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11" name="Rectangle 10"/>
            <p:cNvSpPr/>
            <p:nvPr/>
          </p:nvSpPr>
          <p:spPr>
            <a:xfrm flipV="1">
              <a:off x="7827386" y="1728301"/>
              <a:ext cx="1228466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12" name="Rectangle 11"/>
            <p:cNvSpPr/>
            <p:nvPr/>
          </p:nvSpPr>
          <p:spPr>
            <a:xfrm flipV="1">
              <a:off x="9055852" y="1716452"/>
              <a:ext cx="1228466" cy="45719"/>
            </a:xfrm>
            <a:prstGeom prst="rect">
              <a:avLst/>
            </a:prstGeom>
            <a:solidFill>
              <a:srgbClr val="067471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13" name="Rectangle 12"/>
            <p:cNvSpPr/>
            <p:nvPr/>
          </p:nvSpPr>
          <p:spPr>
            <a:xfrm flipV="1">
              <a:off x="10269570" y="1728301"/>
              <a:ext cx="1228466" cy="45719"/>
            </a:xfrm>
            <a:prstGeom prst="rect">
              <a:avLst/>
            </a:prstGeom>
            <a:solidFill>
              <a:srgbClr val="FFC000">
                <a:alpha val="8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</p:grpSp>
    </p:spTree>
    <p:extLst>
      <p:ext uri="{BB962C8B-B14F-4D97-AF65-F5344CB8AC3E}">
        <p14:creationId xmlns:p14="http://schemas.microsoft.com/office/powerpoint/2010/main" val="3787343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5" y="1266363"/>
            <a:ext cx="3591556" cy="41788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0" t="32158" b="12768"/>
          <a:stretch/>
        </p:blipFill>
        <p:spPr>
          <a:xfrm>
            <a:off x="5506200" y="4763984"/>
            <a:ext cx="3492948" cy="17766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0" r="8542"/>
          <a:stretch/>
        </p:blipFill>
        <p:spPr>
          <a:xfrm>
            <a:off x="3954641" y="1628800"/>
            <a:ext cx="5189359" cy="5229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18993" y="386471"/>
            <a:ext cx="8180155" cy="729212"/>
          </a:xfrm>
          <a:prstGeom prst="rect">
            <a:avLst/>
          </a:prstGeom>
          <a:solidFill>
            <a:srgbClr val="FFC000">
              <a:alpha val="6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ZA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ERVEN 171 – 178 MARSHALLS TOWN</a:t>
            </a:r>
            <a:r>
              <a:rPr lang="en-ZA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                          </a:t>
            </a:r>
            <a:r>
              <a:rPr lang="en-ZA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(RFP 30/2018)</a:t>
            </a:r>
            <a:endParaRPr lang="en-ZA" b="1" dirty="0"/>
          </a:p>
        </p:txBody>
      </p:sp>
      <p:sp>
        <p:nvSpPr>
          <p:cNvPr id="12" name="Rectangle 11"/>
          <p:cNvSpPr/>
          <p:nvPr/>
        </p:nvSpPr>
        <p:spPr>
          <a:xfrm>
            <a:off x="60315" y="109126"/>
            <a:ext cx="872784" cy="578532"/>
          </a:xfrm>
          <a:prstGeom prst="rect">
            <a:avLst/>
          </a:prstGeom>
          <a:solidFill>
            <a:srgbClr val="067471">
              <a:alpha val="6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Rectangle 12"/>
          <p:cNvSpPr/>
          <p:nvPr/>
        </p:nvSpPr>
        <p:spPr>
          <a:xfrm>
            <a:off x="335417" y="537151"/>
            <a:ext cx="914452" cy="578532"/>
          </a:xfrm>
          <a:prstGeom prst="rect">
            <a:avLst/>
          </a:prstGeom>
          <a:solidFill>
            <a:schemeClr val="bg2">
              <a:lumMod val="75000"/>
              <a:alpha val="65098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19" name="Group 18"/>
          <p:cNvGrpSpPr/>
          <p:nvPr/>
        </p:nvGrpSpPr>
        <p:grpSpPr>
          <a:xfrm rot="5400000">
            <a:off x="3040938" y="2798628"/>
            <a:ext cx="2153235" cy="1583025"/>
            <a:chOff x="5370454" y="1716452"/>
            <a:chExt cx="6127582" cy="57568"/>
          </a:xfrm>
        </p:grpSpPr>
        <p:sp>
          <p:nvSpPr>
            <p:cNvPr id="20" name="Rectangle 19"/>
            <p:cNvSpPr/>
            <p:nvPr/>
          </p:nvSpPr>
          <p:spPr>
            <a:xfrm flipV="1">
              <a:off x="5370454" y="1728301"/>
              <a:ext cx="1228466" cy="45719"/>
            </a:xfrm>
            <a:prstGeom prst="rect">
              <a:avLst/>
            </a:prstGeom>
            <a:solidFill>
              <a:srgbClr val="FF3300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 flipV="1">
              <a:off x="6598920" y="1716453"/>
              <a:ext cx="1228466" cy="45719"/>
            </a:xfrm>
            <a:prstGeom prst="rect">
              <a:avLst/>
            </a:prstGeom>
            <a:solidFill>
              <a:srgbClr val="660033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 flipV="1">
              <a:off x="7827386" y="1728301"/>
              <a:ext cx="1228466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 flipV="1">
              <a:off x="9055852" y="1716452"/>
              <a:ext cx="1228466" cy="45719"/>
            </a:xfrm>
            <a:prstGeom prst="rect">
              <a:avLst/>
            </a:prstGeom>
            <a:solidFill>
              <a:srgbClr val="067471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 flipV="1">
              <a:off x="10269570" y="1728301"/>
              <a:ext cx="1228466" cy="45719"/>
            </a:xfrm>
            <a:prstGeom prst="rect">
              <a:avLst/>
            </a:prstGeom>
            <a:solidFill>
              <a:srgbClr val="FFC000">
                <a:alpha val="8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60315" y="1268760"/>
            <a:ext cx="1152173" cy="280036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Before</a:t>
            </a: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24128" y="1297004"/>
            <a:ext cx="1380927" cy="324941"/>
          </a:xfrm>
          <a:prstGeom prst="rect">
            <a:avLst/>
          </a:prstGeom>
          <a:solidFill>
            <a:srgbClr val="9E2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After</a:t>
            </a: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39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Koleka\Musah\INNER CITY PROSPECTUS 2\Pictures\9) Erf 1633 (2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40" y="1591888"/>
            <a:ext cx="4119553" cy="324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5" t="15400" r="15414" b="15516"/>
          <a:stretch/>
        </p:blipFill>
        <p:spPr>
          <a:xfrm>
            <a:off x="4211960" y="2385789"/>
            <a:ext cx="4932040" cy="4472211"/>
          </a:xfrm>
        </p:spPr>
      </p:pic>
      <p:sp>
        <p:nvSpPr>
          <p:cNvPr id="9" name="Rectangle 8"/>
          <p:cNvSpPr/>
          <p:nvPr/>
        </p:nvSpPr>
        <p:spPr>
          <a:xfrm>
            <a:off x="866183" y="386471"/>
            <a:ext cx="8098305" cy="729212"/>
          </a:xfrm>
          <a:prstGeom prst="rect">
            <a:avLst/>
          </a:prstGeom>
          <a:solidFill>
            <a:srgbClr val="FFC000">
              <a:alpha val="6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ERVEN 1633, 1637, 1638, 1639 &amp; 1640 TURFFONTEIN</a:t>
            </a: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</a:t>
            </a: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(RFP 26/2018</a:t>
            </a: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7504" y="109126"/>
            <a:ext cx="864051" cy="578532"/>
          </a:xfrm>
          <a:prstGeom prst="rect">
            <a:avLst/>
          </a:prstGeom>
          <a:solidFill>
            <a:srgbClr val="067471">
              <a:alpha val="6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2607" y="537151"/>
            <a:ext cx="905302" cy="578532"/>
          </a:xfrm>
          <a:prstGeom prst="rect">
            <a:avLst/>
          </a:prstGeom>
          <a:solidFill>
            <a:schemeClr val="bg2">
              <a:lumMod val="75000"/>
              <a:alpha val="65098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012160" y="2060848"/>
            <a:ext cx="1380927" cy="324941"/>
          </a:xfrm>
          <a:prstGeom prst="rect">
            <a:avLst/>
          </a:prstGeom>
          <a:solidFill>
            <a:srgbClr val="9E2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After</a:t>
            </a: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71554" y="1268760"/>
            <a:ext cx="1152173" cy="288032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Before</a:t>
            </a: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 rot="5400000">
            <a:off x="-275626" y="4942427"/>
            <a:ext cx="2125945" cy="1468594"/>
            <a:chOff x="5370454" y="1716452"/>
            <a:chExt cx="6127582" cy="57568"/>
          </a:xfrm>
        </p:grpSpPr>
        <p:sp>
          <p:nvSpPr>
            <p:cNvPr id="25" name="Rectangle 24"/>
            <p:cNvSpPr/>
            <p:nvPr/>
          </p:nvSpPr>
          <p:spPr>
            <a:xfrm flipV="1">
              <a:off x="5370454" y="1728301"/>
              <a:ext cx="1228466" cy="45719"/>
            </a:xfrm>
            <a:prstGeom prst="rect">
              <a:avLst/>
            </a:prstGeom>
            <a:solidFill>
              <a:srgbClr val="FF3300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26" name="Rectangle 25"/>
            <p:cNvSpPr/>
            <p:nvPr/>
          </p:nvSpPr>
          <p:spPr>
            <a:xfrm flipV="1">
              <a:off x="6598920" y="1716453"/>
              <a:ext cx="1228466" cy="45719"/>
            </a:xfrm>
            <a:prstGeom prst="rect">
              <a:avLst/>
            </a:prstGeom>
            <a:solidFill>
              <a:srgbClr val="660033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27" name="Rectangle 26"/>
            <p:cNvSpPr/>
            <p:nvPr/>
          </p:nvSpPr>
          <p:spPr>
            <a:xfrm flipV="1">
              <a:off x="7827386" y="1728301"/>
              <a:ext cx="1228466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28" name="Rectangle 27"/>
            <p:cNvSpPr/>
            <p:nvPr/>
          </p:nvSpPr>
          <p:spPr>
            <a:xfrm flipV="1">
              <a:off x="9055852" y="1716452"/>
              <a:ext cx="1228466" cy="45719"/>
            </a:xfrm>
            <a:prstGeom prst="rect">
              <a:avLst/>
            </a:prstGeom>
            <a:solidFill>
              <a:srgbClr val="067471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29" name="Rectangle 28"/>
            <p:cNvSpPr/>
            <p:nvPr/>
          </p:nvSpPr>
          <p:spPr>
            <a:xfrm flipV="1">
              <a:off x="10269570" y="1728301"/>
              <a:ext cx="1228466" cy="45719"/>
            </a:xfrm>
            <a:prstGeom prst="rect">
              <a:avLst/>
            </a:prstGeom>
            <a:solidFill>
              <a:srgbClr val="FFC000">
                <a:alpha val="8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</p:grpSp>
    </p:spTree>
    <p:extLst>
      <p:ext uri="{BB962C8B-B14F-4D97-AF65-F5344CB8AC3E}">
        <p14:creationId xmlns:p14="http://schemas.microsoft.com/office/powerpoint/2010/main" val="180513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" t="6474" r="11208" b="11966"/>
          <a:stretch/>
        </p:blipFill>
        <p:spPr>
          <a:xfrm>
            <a:off x="4283968" y="1988840"/>
            <a:ext cx="4776077" cy="2151960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2938"/>
            <a:ext cx="4038600" cy="26642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1" y="4140801"/>
            <a:ext cx="7344816" cy="276483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27585" y="323052"/>
            <a:ext cx="8208912" cy="729212"/>
          </a:xfrm>
          <a:prstGeom prst="rect">
            <a:avLst/>
          </a:prstGeom>
          <a:solidFill>
            <a:srgbClr val="FFC000">
              <a:alpha val="6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ERVEN 326 and 327 BEREA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(RFP 29/2018)</a:t>
            </a:r>
            <a:endParaRPr kumimoji="0" lang="en-Z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906" y="45707"/>
            <a:ext cx="875852" cy="578532"/>
          </a:xfrm>
          <a:prstGeom prst="rect">
            <a:avLst/>
          </a:prstGeom>
          <a:solidFill>
            <a:srgbClr val="067471">
              <a:alpha val="6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4007" y="473732"/>
            <a:ext cx="917667" cy="578532"/>
          </a:xfrm>
          <a:prstGeom prst="rect">
            <a:avLst/>
          </a:prstGeom>
          <a:solidFill>
            <a:schemeClr val="bg2">
              <a:lumMod val="75000"/>
              <a:alpha val="65098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71555" y="1132740"/>
            <a:ext cx="1152173" cy="280036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Before</a:t>
            </a: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19653" y="1669798"/>
            <a:ext cx="1380927" cy="324941"/>
          </a:xfrm>
          <a:prstGeom prst="rect">
            <a:avLst/>
          </a:prstGeom>
          <a:solidFill>
            <a:srgbClr val="9E2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After</a:t>
            </a: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 rot="5400000">
            <a:off x="-285742" y="4942426"/>
            <a:ext cx="2125945" cy="1468594"/>
            <a:chOff x="5370454" y="1716452"/>
            <a:chExt cx="6127582" cy="57568"/>
          </a:xfrm>
        </p:grpSpPr>
        <p:sp>
          <p:nvSpPr>
            <p:cNvPr id="20" name="Rectangle 19"/>
            <p:cNvSpPr/>
            <p:nvPr/>
          </p:nvSpPr>
          <p:spPr>
            <a:xfrm flipV="1">
              <a:off x="5370454" y="1728301"/>
              <a:ext cx="1228466" cy="45719"/>
            </a:xfrm>
            <a:prstGeom prst="rect">
              <a:avLst/>
            </a:prstGeom>
            <a:solidFill>
              <a:srgbClr val="FF3300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21" name="Rectangle 20"/>
            <p:cNvSpPr/>
            <p:nvPr/>
          </p:nvSpPr>
          <p:spPr>
            <a:xfrm flipV="1">
              <a:off x="6598920" y="1716453"/>
              <a:ext cx="1228466" cy="45719"/>
            </a:xfrm>
            <a:prstGeom prst="rect">
              <a:avLst/>
            </a:prstGeom>
            <a:solidFill>
              <a:srgbClr val="660033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22" name="Rectangle 21"/>
            <p:cNvSpPr/>
            <p:nvPr/>
          </p:nvSpPr>
          <p:spPr>
            <a:xfrm flipV="1">
              <a:off x="7827386" y="1728301"/>
              <a:ext cx="1228466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23" name="Rectangle 22"/>
            <p:cNvSpPr/>
            <p:nvPr/>
          </p:nvSpPr>
          <p:spPr>
            <a:xfrm flipV="1">
              <a:off x="9055852" y="1716452"/>
              <a:ext cx="1228466" cy="45719"/>
            </a:xfrm>
            <a:prstGeom prst="rect">
              <a:avLst/>
            </a:prstGeom>
            <a:solidFill>
              <a:srgbClr val="067471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24" name="Rectangle 23"/>
            <p:cNvSpPr/>
            <p:nvPr/>
          </p:nvSpPr>
          <p:spPr>
            <a:xfrm flipV="1">
              <a:off x="10269570" y="1728301"/>
              <a:ext cx="1228466" cy="45719"/>
            </a:xfrm>
            <a:prstGeom prst="rect">
              <a:avLst/>
            </a:prstGeom>
            <a:solidFill>
              <a:srgbClr val="FFC000">
                <a:alpha val="8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</p:grpSp>
    </p:spTree>
    <p:extLst>
      <p:ext uri="{BB962C8B-B14F-4D97-AF65-F5344CB8AC3E}">
        <p14:creationId xmlns:p14="http://schemas.microsoft.com/office/powerpoint/2010/main" val="329491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6" b="7544"/>
          <a:stretch/>
        </p:blipFill>
        <p:spPr>
          <a:xfrm>
            <a:off x="4495800" y="1616148"/>
            <a:ext cx="4468688" cy="5241852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4864"/>
            <a:ext cx="4215062" cy="310899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99593" y="410313"/>
            <a:ext cx="8064895" cy="729212"/>
          </a:xfrm>
          <a:prstGeom prst="rect">
            <a:avLst/>
          </a:prstGeom>
          <a:solidFill>
            <a:srgbClr val="FFC000">
              <a:alpha val="6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ZA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REMAINDER OF ERF 5100 JOHANNESBURG</a:t>
            </a:r>
            <a:r>
              <a:rPr lang="en-ZA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r"/>
            <a:r>
              <a:rPr lang="en-ZA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(RFP 31/2018)</a:t>
            </a:r>
            <a:endParaRPr lang="en-ZA" b="1" dirty="0"/>
          </a:p>
        </p:txBody>
      </p:sp>
      <p:sp>
        <p:nvSpPr>
          <p:cNvPr id="9" name="Rectangle 8"/>
          <p:cNvSpPr/>
          <p:nvPr/>
        </p:nvSpPr>
        <p:spPr>
          <a:xfrm>
            <a:off x="140914" y="132968"/>
            <a:ext cx="860487" cy="578532"/>
          </a:xfrm>
          <a:prstGeom prst="rect">
            <a:avLst/>
          </a:prstGeom>
          <a:solidFill>
            <a:srgbClr val="067471">
              <a:alpha val="6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Rectangle 9"/>
          <p:cNvSpPr/>
          <p:nvPr/>
        </p:nvSpPr>
        <p:spPr>
          <a:xfrm>
            <a:off x="416015" y="560993"/>
            <a:ext cx="901567" cy="578532"/>
          </a:xfrm>
          <a:prstGeom prst="rect">
            <a:avLst/>
          </a:prstGeom>
          <a:solidFill>
            <a:schemeClr val="bg2">
              <a:lumMod val="75000"/>
              <a:alpha val="65098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Rectangle 6"/>
          <p:cNvSpPr/>
          <p:nvPr/>
        </p:nvSpPr>
        <p:spPr>
          <a:xfrm>
            <a:off x="1187624" y="1943202"/>
            <a:ext cx="1152173" cy="280036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Before</a:t>
            </a: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10630" y="1276550"/>
            <a:ext cx="1380927" cy="324941"/>
          </a:xfrm>
          <a:prstGeom prst="rect">
            <a:avLst/>
          </a:prstGeom>
          <a:solidFill>
            <a:srgbClr val="9E2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After</a:t>
            </a: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 rot="5400000">
            <a:off x="-89622" y="5094338"/>
            <a:ext cx="1912840" cy="1468594"/>
            <a:chOff x="5370454" y="1716452"/>
            <a:chExt cx="6127582" cy="57568"/>
          </a:xfrm>
        </p:grpSpPr>
        <p:sp>
          <p:nvSpPr>
            <p:cNvPr id="19" name="Rectangle 18"/>
            <p:cNvSpPr/>
            <p:nvPr/>
          </p:nvSpPr>
          <p:spPr>
            <a:xfrm flipV="1">
              <a:off x="5370454" y="1728301"/>
              <a:ext cx="1228466" cy="45719"/>
            </a:xfrm>
            <a:prstGeom prst="rect">
              <a:avLst/>
            </a:prstGeom>
            <a:solidFill>
              <a:srgbClr val="FF3300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20" name="Rectangle 19"/>
            <p:cNvSpPr/>
            <p:nvPr/>
          </p:nvSpPr>
          <p:spPr>
            <a:xfrm flipV="1">
              <a:off x="6598920" y="1716453"/>
              <a:ext cx="1228466" cy="45719"/>
            </a:xfrm>
            <a:prstGeom prst="rect">
              <a:avLst/>
            </a:prstGeom>
            <a:solidFill>
              <a:srgbClr val="660033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21" name="Rectangle 20"/>
            <p:cNvSpPr/>
            <p:nvPr/>
          </p:nvSpPr>
          <p:spPr>
            <a:xfrm flipV="1">
              <a:off x="7827386" y="1728301"/>
              <a:ext cx="1228466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22" name="Rectangle 21"/>
            <p:cNvSpPr/>
            <p:nvPr/>
          </p:nvSpPr>
          <p:spPr>
            <a:xfrm flipV="1">
              <a:off x="9055852" y="1716452"/>
              <a:ext cx="1228466" cy="45719"/>
            </a:xfrm>
            <a:prstGeom prst="rect">
              <a:avLst/>
            </a:prstGeom>
            <a:solidFill>
              <a:srgbClr val="067471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23" name="Rectangle 22"/>
            <p:cNvSpPr/>
            <p:nvPr/>
          </p:nvSpPr>
          <p:spPr>
            <a:xfrm flipV="1">
              <a:off x="10269570" y="1728301"/>
              <a:ext cx="1228466" cy="45719"/>
            </a:xfrm>
            <a:prstGeom prst="rect">
              <a:avLst/>
            </a:prstGeom>
            <a:solidFill>
              <a:srgbClr val="FFC000">
                <a:alpha val="8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</p:grpSp>
    </p:spTree>
    <p:extLst>
      <p:ext uri="{BB962C8B-B14F-4D97-AF65-F5344CB8AC3E}">
        <p14:creationId xmlns:p14="http://schemas.microsoft.com/office/powerpoint/2010/main" val="89970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"/>
          <a:stretch/>
        </p:blipFill>
        <p:spPr>
          <a:xfrm>
            <a:off x="4824656" y="1412776"/>
            <a:ext cx="4139833" cy="2448272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" y="1390273"/>
            <a:ext cx="4058847" cy="24707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737" y="3992099"/>
            <a:ext cx="6028687" cy="288032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27585" y="334973"/>
            <a:ext cx="8136904" cy="729212"/>
          </a:xfrm>
          <a:prstGeom prst="rect">
            <a:avLst/>
          </a:prstGeom>
          <a:solidFill>
            <a:srgbClr val="FFC000">
              <a:alpha val="6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ERVEN 3807 and 3808 JOHANNESBURG</a:t>
            </a: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                          </a:t>
            </a: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(RFP 33/2018)</a:t>
            </a:r>
            <a:endParaRPr kumimoji="0" lang="en-Z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905" y="57628"/>
            <a:ext cx="868169" cy="578532"/>
          </a:xfrm>
          <a:prstGeom prst="rect">
            <a:avLst/>
          </a:prstGeom>
          <a:solidFill>
            <a:srgbClr val="067471">
              <a:alpha val="6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4007" y="485653"/>
            <a:ext cx="909617" cy="578532"/>
          </a:xfrm>
          <a:prstGeom prst="rect">
            <a:avLst/>
          </a:prstGeom>
          <a:solidFill>
            <a:schemeClr val="bg2">
              <a:lumMod val="75000"/>
              <a:alpha val="65098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11560" y="4444233"/>
            <a:ext cx="2125945" cy="1468594"/>
            <a:chOff x="5370454" y="1716452"/>
            <a:chExt cx="6127582" cy="57568"/>
          </a:xfrm>
        </p:grpSpPr>
        <p:sp>
          <p:nvSpPr>
            <p:cNvPr id="12" name="Rectangle 11"/>
            <p:cNvSpPr/>
            <p:nvPr/>
          </p:nvSpPr>
          <p:spPr>
            <a:xfrm flipV="1">
              <a:off x="5370454" y="1728301"/>
              <a:ext cx="1228466" cy="45719"/>
            </a:xfrm>
            <a:prstGeom prst="rect">
              <a:avLst/>
            </a:prstGeom>
            <a:solidFill>
              <a:srgbClr val="FF3300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13" name="Rectangle 12"/>
            <p:cNvSpPr/>
            <p:nvPr/>
          </p:nvSpPr>
          <p:spPr>
            <a:xfrm flipV="1">
              <a:off x="6598920" y="1716453"/>
              <a:ext cx="1228466" cy="45719"/>
            </a:xfrm>
            <a:prstGeom prst="rect">
              <a:avLst/>
            </a:prstGeom>
            <a:solidFill>
              <a:srgbClr val="660033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14" name="Rectangle 13"/>
            <p:cNvSpPr/>
            <p:nvPr/>
          </p:nvSpPr>
          <p:spPr>
            <a:xfrm flipV="1">
              <a:off x="7827386" y="1728301"/>
              <a:ext cx="1228466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15" name="Rectangle 14"/>
            <p:cNvSpPr/>
            <p:nvPr/>
          </p:nvSpPr>
          <p:spPr>
            <a:xfrm flipV="1">
              <a:off x="9055852" y="1716452"/>
              <a:ext cx="1228466" cy="45719"/>
            </a:xfrm>
            <a:prstGeom prst="rect">
              <a:avLst/>
            </a:prstGeom>
            <a:solidFill>
              <a:srgbClr val="067471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16" name="Rectangle 15"/>
            <p:cNvSpPr/>
            <p:nvPr/>
          </p:nvSpPr>
          <p:spPr>
            <a:xfrm flipV="1">
              <a:off x="10269570" y="1728301"/>
              <a:ext cx="1228466" cy="45719"/>
            </a:xfrm>
            <a:prstGeom prst="rect">
              <a:avLst/>
            </a:prstGeom>
            <a:solidFill>
              <a:srgbClr val="FFC000">
                <a:alpha val="8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1111273" y="1078370"/>
            <a:ext cx="1152173" cy="280036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Before</a:t>
            </a: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110630" y="1102307"/>
            <a:ext cx="1380927" cy="324941"/>
          </a:xfrm>
          <a:prstGeom prst="rect">
            <a:avLst/>
          </a:prstGeom>
          <a:solidFill>
            <a:srgbClr val="9E2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After</a:t>
            </a: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24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1" b="15832"/>
          <a:stretch/>
        </p:blipFill>
        <p:spPr>
          <a:xfrm>
            <a:off x="4896037" y="1385302"/>
            <a:ext cx="4187057" cy="2619761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14" y="1563654"/>
            <a:ext cx="3960440" cy="24375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350" y="4005063"/>
            <a:ext cx="6696743" cy="272822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99593" y="364324"/>
            <a:ext cx="7992888" cy="729212"/>
          </a:xfrm>
          <a:prstGeom prst="rect">
            <a:avLst/>
          </a:prstGeom>
          <a:solidFill>
            <a:srgbClr val="FFC000">
              <a:alpha val="6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ZA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REMAINDER AND PORTION 1 OF ERF 2862 JEPPESTOWN </a:t>
            </a:r>
            <a:r>
              <a:rPr lang="en-ZA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</a:t>
            </a:r>
            <a:r>
              <a:rPr lang="en-ZA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(RFP 34/2018)</a:t>
            </a:r>
            <a:endParaRPr lang="en-ZA" b="1" dirty="0"/>
          </a:p>
        </p:txBody>
      </p:sp>
      <p:sp>
        <p:nvSpPr>
          <p:cNvPr id="13" name="Rectangle 12"/>
          <p:cNvSpPr/>
          <p:nvPr/>
        </p:nvSpPr>
        <p:spPr>
          <a:xfrm>
            <a:off x="140914" y="86979"/>
            <a:ext cx="852804" cy="578532"/>
          </a:xfrm>
          <a:prstGeom prst="rect">
            <a:avLst/>
          </a:prstGeom>
          <a:solidFill>
            <a:srgbClr val="067471">
              <a:alpha val="6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" name="Rectangle 13"/>
          <p:cNvSpPr/>
          <p:nvPr/>
        </p:nvSpPr>
        <p:spPr>
          <a:xfrm>
            <a:off x="416016" y="515004"/>
            <a:ext cx="893518" cy="578532"/>
          </a:xfrm>
          <a:prstGeom prst="rect">
            <a:avLst/>
          </a:prstGeom>
          <a:solidFill>
            <a:schemeClr val="bg2">
              <a:lumMod val="75000"/>
              <a:alpha val="65098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8" name="Group 7"/>
          <p:cNvGrpSpPr/>
          <p:nvPr/>
        </p:nvGrpSpPr>
        <p:grpSpPr>
          <a:xfrm>
            <a:off x="88405" y="5350987"/>
            <a:ext cx="2125945" cy="1468594"/>
            <a:chOff x="5370454" y="1716452"/>
            <a:chExt cx="6127582" cy="57568"/>
          </a:xfrm>
        </p:grpSpPr>
        <p:sp>
          <p:nvSpPr>
            <p:cNvPr id="9" name="Rectangle 8"/>
            <p:cNvSpPr/>
            <p:nvPr/>
          </p:nvSpPr>
          <p:spPr>
            <a:xfrm flipV="1">
              <a:off x="5370454" y="1728301"/>
              <a:ext cx="1228466" cy="45719"/>
            </a:xfrm>
            <a:prstGeom prst="rect">
              <a:avLst/>
            </a:prstGeom>
            <a:solidFill>
              <a:srgbClr val="FF3300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10" name="Rectangle 9"/>
            <p:cNvSpPr/>
            <p:nvPr/>
          </p:nvSpPr>
          <p:spPr>
            <a:xfrm flipV="1">
              <a:off x="6598920" y="1716453"/>
              <a:ext cx="1228466" cy="45719"/>
            </a:xfrm>
            <a:prstGeom prst="rect">
              <a:avLst/>
            </a:prstGeom>
            <a:solidFill>
              <a:srgbClr val="660033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11" name="Rectangle 10"/>
            <p:cNvSpPr/>
            <p:nvPr/>
          </p:nvSpPr>
          <p:spPr>
            <a:xfrm flipV="1">
              <a:off x="7827386" y="1728301"/>
              <a:ext cx="1228466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15" name="Rectangle 14"/>
            <p:cNvSpPr/>
            <p:nvPr/>
          </p:nvSpPr>
          <p:spPr>
            <a:xfrm flipV="1">
              <a:off x="9055852" y="1716452"/>
              <a:ext cx="1228466" cy="45719"/>
            </a:xfrm>
            <a:prstGeom prst="rect">
              <a:avLst/>
            </a:prstGeom>
            <a:solidFill>
              <a:srgbClr val="067471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16" name="Rectangle 15"/>
            <p:cNvSpPr/>
            <p:nvPr/>
          </p:nvSpPr>
          <p:spPr>
            <a:xfrm flipV="1">
              <a:off x="10269570" y="1728301"/>
              <a:ext cx="1228466" cy="45719"/>
            </a:xfrm>
            <a:prstGeom prst="rect">
              <a:avLst/>
            </a:prstGeom>
            <a:solidFill>
              <a:srgbClr val="FFC000">
                <a:alpha val="8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1062177" y="1245285"/>
            <a:ext cx="1152173" cy="280036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Before</a:t>
            </a: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52839" y="2708920"/>
            <a:ext cx="1067234" cy="324941"/>
          </a:xfrm>
          <a:prstGeom prst="rect">
            <a:avLst/>
          </a:prstGeom>
          <a:solidFill>
            <a:srgbClr val="9E2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After</a:t>
            </a: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94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527" y="2461320"/>
            <a:ext cx="5024473" cy="4392488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1" y="1650138"/>
            <a:ext cx="3872430" cy="302433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99593" y="354967"/>
            <a:ext cx="8136904" cy="729212"/>
          </a:xfrm>
          <a:prstGeom prst="rect">
            <a:avLst/>
          </a:prstGeom>
          <a:solidFill>
            <a:srgbClr val="FFC000">
              <a:alpha val="6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ERVEN 2146-2149 and 5075 JOHANNESBURG</a:t>
            </a: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                          </a:t>
            </a: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(RFP 35/2018)</a:t>
            </a:r>
            <a:endParaRPr kumimoji="0" lang="en-Z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0913" y="77622"/>
            <a:ext cx="868169" cy="578532"/>
          </a:xfrm>
          <a:prstGeom prst="rect">
            <a:avLst/>
          </a:prstGeom>
          <a:solidFill>
            <a:srgbClr val="067471">
              <a:alpha val="6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6015" y="505647"/>
            <a:ext cx="909617" cy="578532"/>
          </a:xfrm>
          <a:prstGeom prst="rect">
            <a:avLst/>
          </a:prstGeom>
          <a:solidFill>
            <a:schemeClr val="bg2">
              <a:lumMod val="75000"/>
              <a:alpha val="65098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630342" y="1916832"/>
            <a:ext cx="2125945" cy="2160239"/>
            <a:chOff x="5370454" y="1716452"/>
            <a:chExt cx="6127582" cy="57568"/>
          </a:xfrm>
        </p:grpSpPr>
        <p:sp>
          <p:nvSpPr>
            <p:cNvPr id="11" name="Rectangle 10"/>
            <p:cNvSpPr/>
            <p:nvPr/>
          </p:nvSpPr>
          <p:spPr>
            <a:xfrm flipV="1">
              <a:off x="5370454" y="1728301"/>
              <a:ext cx="1228466" cy="45719"/>
            </a:xfrm>
            <a:prstGeom prst="rect">
              <a:avLst/>
            </a:prstGeom>
            <a:solidFill>
              <a:srgbClr val="FF3300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12" name="Rectangle 11"/>
            <p:cNvSpPr/>
            <p:nvPr/>
          </p:nvSpPr>
          <p:spPr>
            <a:xfrm flipV="1">
              <a:off x="6598920" y="1716453"/>
              <a:ext cx="1228466" cy="45719"/>
            </a:xfrm>
            <a:prstGeom prst="rect">
              <a:avLst/>
            </a:prstGeom>
            <a:solidFill>
              <a:srgbClr val="660033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13" name="Rectangle 12"/>
            <p:cNvSpPr/>
            <p:nvPr/>
          </p:nvSpPr>
          <p:spPr>
            <a:xfrm flipV="1">
              <a:off x="7827386" y="1728301"/>
              <a:ext cx="1228466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14" name="Rectangle 13"/>
            <p:cNvSpPr/>
            <p:nvPr/>
          </p:nvSpPr>
          <p:spPr>
            <a:xfrm flipV="1">
              <a:off x="9055852" y="1716452"/>
              <a:ext cx="1228466" cy="45719"/>
            </a:xfrm>
            <a:prstGeom prst="rect">
              <a:avLst/>
            </a:prstGeom>
            <a:solidFill>
              <a:srgbClr val="067471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15" name="Rectangle 14"/>
            <p:cNvSpPr/>
            <p:nvPr/>
          </p:nvSpPr>
          <p:spPr>
            <a:xfrm flipV="1">
              <a:off x="10269570" y="1728301"/>
              <a:ext cx="1228466" cy="45719"/>
            </a:xfrm>
            <a:prstGeom prst="rect">
              <a:avLst/>
            </a:prstGeom>
            <a:solidFill>
              <a:srgbClr val="FFC000">
                <a:alpha val="8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1076605" y="1358406"/>
            <a:ext cx="1152173" cy="280036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Before</a:t>
            </a: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10630" y="2114427"/>
            <a:ext cx="1380927" cy="324941"/>
          </a:xfrm>
          <a:prstGeom prst="rect">
            <a:avLst/>
          </a:prstGeom>
          <a:solidFill>
            <a:srgbClr val="9E2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After</a:t>
            </a: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1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1221</TotalTime>
  <Words>284</Words>
  <Application>Microsoft Office PowerPoint</Application>
  <PresentationFormat>On-screen Show (4:3)</PresentationFormat>
  <Paragraphs>94</Paragraphs>
  <Slides>25</Slides>
  <Notes>1</Notes>
  <HiddenSlides>7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  <vt:variant>
        <vt:lpstr>Custom Shows</vt:lpstr>
      </vt:variant>
      <vt:variant>
        <vt:i4>1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RFP</dc:title>
  <dc:creator>Kelaine Samlall</dc:creator>
  <cp:lastModifiedBy>Athi-Enkosi Duda</cp:lastModifiedBy>
  <cp:revision>36</cp:revision>
  <dcterms:created xsi:type="dcterms:W3CDTF">2019-04-23T13:52:42Z</dcterms:created>
  <dcterms:modified xsi:type="dcterms:W3CDTF">2019-04-26T10:32:34Z</dcterms:modified>
</cp:coreProperties>
</file>