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21.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1"/>
  </p:notesMasterIdLst>
  <p:sldIdLst>
    <p:sldId id="307" r:id="rId2"/>
    <p:sldId id="308" r:id="rId3"/>
    <p:sldId id="259" r:id="rId4"/>
    <p:sldId id="296" r:id="rId5"/>
    <p:sldId id="294" r:id="rId6"/>
    <p:sldId id="299" r:id="rId7"/>
    <p:sldId id="300" r:id="rId8"/>
    <p:sldId id="301" r:id="rId9"/>
    <p:sldId id="257" r:id="rId10"/>
    <p:sldId id="302" r:id="rId11"/>
    <p:sldId id="303" r:id="rId12"/>
    <p:sldId id="304" r:id="rId13"/>
    <p:sldId id="305" r:id="rId14"/>
    <p:sldId id="275" r:id="rId15"/>
    <p:sldId id="287" r:id="rId16"/>
    <p:sldId id="311" r:id="rId17"/>
    <p:sldId id="312" r:id="rId18"/>
    <p:sldId id="306" r:id="rId19"/>
    <p:sldId id="310" r:id="rId20"/>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52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0" autoAdjust="0"/>
    <p:restoredTop sz="94694"/>
  </p:normalViewPr>
  <p:slideViewPr>
    <p:cSldViewPr snapToGrid="0">
      <p:cViewPr varScale="1">
        <p:scale>
          <a:sx n="115" d="100"/>
          <a:sy n="115" d="100"/>
        </p:scale>
        <p:origin x="312"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2324909C-A212-4457-BC62-810D5C751B21}" type="datetimeFigureOut">
              <a:rPr lang="en-ZA" smtClean="0"/>
              <a:t>2023/06/20</a:t>
            </a:fld>
            <a:endParaRPr lang="en-ZA"/>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57A4A8C9-CD7A-4BEC-828D-7FF41E64314A}" type="slidenum">
              <a:rPr lang="en-ZA" smtClean="0"/>
              <a:t>‹#›</a:t>
            </a:fld>
            <a:endParaRPr lang="en-ZA"/>
          </a:p>
        </p:txBody>
      </p:sp>
    </p:spTree>
    <p:extLst>
      <p:ext uri="{BB962C8B-B14F-4D97-AF65-F5344CB8AC3E}">
        <p14:creationId xmlns:p14="http://schemas.microsoft.com/office/powerpoint/2010/main" val="2201566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0C4F9-5EE7-47B7-B965-368EB53A4352}"/>
              </a:ext>
            </a:extLst>
          </p:cNvPr>
          <p:cNvSpPr>
            <a:spLocks noGrp="1"/>
          </p:cNvSpPr>
          <p:nvPr>
            <p:ph type="ctrTitle"/>
          </p:nvPr>
        </p:nvSpPr>
        <p:spPr>
          <a:xfrm>
            <a:off x="647700" y="1181099"/>
            <a:ext cx="6864724" cy="3581399"/>
          </a:xfrm>
        </p:spPr>
        <p:txBody>
          <a:bodyPr anchor="b">
            <a:normAutofit/>
          </a:bodyPr>
          <a:lstStyle>
            <a:lvl1pPr algn="l">
              <a:defRPr sz="3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7A4A1F1-374F-4FC8-89F7-83065EA4F5DD}"/>
              </a:ext>
            </a:extLst>
          </p:cNvPr>
          <p:cNvSpPr>
            <a:spLocks noGrp="1"/>
          </p:cNvSpPr>
          <p:nvPr>
            <p:ph type="subTitle" idx="1"/>
          </p:nvPr>
        </p:nvSpPr>
        <p:spPr>
          <a:xfrm>
            <a:off x="647700" y="5075227"/>
            <a:ext cx="6864724" cy="868374"/>
          </a:xfrm>
        </p:spPr>
        <p:txBody>
          <a:bodyPr>
            <a:normAutofit/>
          </a:bodyPr>
          <a:lstStyle>
            <a:lvl1pPr marL="0" indent="0" algn="l">
              <a:lnSpc>
                <a:spcPct val="11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FB5CB5F-AE9B-4C02-B16F-C462CAFC1963}"/>
              </a:ext>
            </a:extLst>
          </p:cNvPr>
          <p:cNvSpPr>
            <a:spLocks noGrp="1"/>
          </p:cNvSpPr>
          <p:nvPr>
            <p:ph type="dt" sz="half" idx="10"/>
          </p:nvPr>
        </p:nvSpPr>
        <p:spPr/>
        <p:txBody>
          <a:bodyPr/>
          <a:lstStyle/>
          <a:p>
            <a:fld id="{A87C29F7-6CFC-4C39-A136-B121A72F3C57}" type="datetime1">
              <a:rPr lang="en-US" smtClean="0"/>
              <a:t>6/20/2023</a:t>
            </a:fld>
            <a:endParaRPr lang="en-US"/>
          </a:p>
        </p:txBody>
      </p:sp>
      <p:sp>
        <p:nvSpPr>
          <p:cNvPr id="5" name="Footer Placeholder 4">
            <a:extLst>
              <a:ext uri="{FF2B5EF4-FFF2-40B4-BE49-F238E27FC236}">
                <a16:creationId xmlns:a16="http://schemas.microsoft.com/office/drawing/2014/main" id="{4114B1CC-830B-4695-B174-D9E9100A86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DCD43F-E516-4123-A6D8-DB72C3CC50B2}"/>
              </a:ext>
            </a:extLst>
          </p:cNvPr>
          <p:cNvSpPr>
            <a:spLocks noGrp="1"/>
          </p:cNvSpPr>
          <p:nvPr>
            <p:ph type="sldNum" sz="quarter" idx="12"/>
          </p:nvPr>
        </p:nvSpPr>
        <p:spPr/>
        <p:txBody>
          <a:bodyPr/>
          <a:lstStyle/>
          <a:p>
            <a:fld id="{4BA915EE-10CB-4CF1-8569-6154455DA573}" type="slidenum">
              <a:rPr lang="en-US" smtClean="0"/>
              <a:t>‹#›</a:t>
            </a:fld>
            <a:endParaRPr lang="en-US"/>
          </a:p>
        </p:txBody>
      </p:sp>
    </p:spTree>
    <p:extLst>
      <p:ext uri="{BB962C8B-B14F-4D97-AF65-F5344CB8AC3E}">
        <p14:creationId xmlns:p14="http://schemas.microsoft.com/office/powerpoint/2010/main" val="1399414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8C0AF-44D0-4830-AF13-49B8522BE6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1B4D8C-6045-47B3-9A0C-F2215A904C5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19A9F1-F398-416A-A8C0-0A36D838DD15}"/>
              </a:ext>
            </a:extLst>
          </p:cNvPr>
          <p:cNvSpPr>
            <a:spLocks noGrp="1"/>
          </p:cNvSpPr>
          <p:nvPr>
            <p:ph type="dt" sz="half" idx="10"/>
          </p:nvPr>
        </p:nvSpPr>
        <p:spPr/>
        <p:txBody>
          <a:bodyPr/>
          <a:lstStyle/>
          <a:p>
            <a:fld id="{181E0649-7017-48AC-99C8-4FEFB895DFBA}" type="datetime1">
              <a:rPr lang="en-US" smtClean="0"/>
              <a:t>6/20/2023</a:t>
            </a:fld>
            <a:endParaRPr lang="en-US"/>
          </a:p>
        </p:txBody>
      </p:sp>
      <p:sp>
        <p:nvSpPr>
          <p:cNvPr id="5" name="Footer Placeholder 4">
            <a:extLst>
              <a:ext uri="{FF2B5EF4-FFF2-40B4-BE49-F238E27FC236}">
                <a16:creationId xmlns:a16="http://schemas.microsoft.com/office/drawing/2014/main" id="{6E37F801-C9FB-4A34-8386-BA9FBACCBC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E05176-F6E9-4997-8355-74F2A4560A65}"/>
              </a:ext>
            </a:extLst>
          </p:cNvPr>
          <p:cNvSpPr>
            <a:spLocks noGrp="1"/>
          </p:cNvSpPr>
          <p:nvPr>
            <p:ph type="sldNum" sz="quarter" idx="12"/>
          </p:nvPr>
        </p:nvSpPr>
        <p:spPr/>
        <p:txBody>
          <a:bodyPr/>
          <a:lstStyle/>
          <a:p>
            <a:fld id="{4BA915EE-10CB-4CF1-8569-6154455DA573}" type="slidenum">
              <a:rPr lang="en-US" smtClean="0"/>
              <a:t>‹#›</a:t>
            </a:fld>
            <a:endParaRPr lang="en-US"/>
          </a:p>
        </p:txBody>
      </p:sp>
    </p:spTree>
    <p:extLst>
      <p:ext uri="{BB962C8B-B14F-4D97-AF65-F5344CB8AC3E}">
        <p14:creationId xmlns:p14="http://schemas.microsoft.com/office/powerpoint/2010/main" val="3899386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EBC807-13E1-4F3F-83FA-FD9BD24F3B1F}"/>
              </a:ext>
            </a:extLst>
          </p:cNvPr>
          <p:cNvSpPr>
            <a:spLocks noGrp="1"/>
          </p:cNvSpPr>
          <p:nvPr>
            <p:ph type="title" orient="vert"/>
          </p:nvPr>
        </p:nvSpPr>
        <p:spPr>
          <a:xfrm>
            <a:off x="8986520" y="647699"/>
            <a:ext cx="2291080" cy="5295901"/>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9B7E2EAA-155E-482E-A2B8-547653B253EE}"/>
              </a:ext>
            </a:extLst>
          </p:cNvPr>
          <p:cNvSpPr>
            <a:spLocks noGrp="1"/>
          </p:cNvSpPr>
          <p:nvPr>
            <p:ph type="body" orient="vert" idx="1"/>
          </p:nvPr>
        </p:nvSpPr>
        <p:spPr>
          <a:xfrm>
            <a:off x="652371" y="647699"/>
            <a:ext cx="8120789" cy="52959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4A4BDC-BDD0-417D-AF7C-516EE556D7E4}"/>
              </a:ext>
            </a:extLst>
          </p:cNvPr>
          <p:cNvSpPr>
            <a:spLocks noGrp="1"/>
          </p:cNvSpPr>
          <p:nvPr>
            <p:ph type="dt" sz="half" idx="10"/>
          </p:nvPr>
        </p:nvSpPr>
        <p:spPr/>
        <p:txBody>
          <a:bodyPr/>
          <a:lstStyle/>
          <a:p>
            <a:fld id="{D5FF5D38-EA85-4347-AF98-E6046B4D44CC}" type="datetime1">
              <a:rPr lang="en-US" smtClean="0"/>
              <a:t>6/20/2023</a:t>
            </a:fld>
            <a:endParaRPr lang="en-US"/>
          </a:p>
        </p:txBody>
      </p:sp>
      <p:sp>
        <p:nvSpPr>
          <p:cNvPr id="5" name="Footer Placeholder 4">
            <a:extLst>
              <a:ext uri="{FF2B5EF4-FFF2-40B4-BE49-F238E27FC236}">
                <a16:creationId xmlns:a16="http://schemas.microsoft.com/office/drawing/2014/main" id="{0EF663EC-23F9-4202-80F3-F8E550884F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C8402D-7367-485B-AEA6-5AB2B8209D19}"/>
              </a:ext>
            </a:extLst>
          </p:cNvPr>
          <p:cNvSpPr>
            <a:spLocks noGrp="1"/>
          </p:cNvSpPr>
          <p:nvPr>
            <p:ph type="sldNum" sz="quarter" idx="12"/>
          </p:nvPr>
        </p:nvSpPr>
        <p:spPr/>
        <p:txBody>
          <a:bodyPr/>
          <a:lstStyle/>
          <a:p>
            <a:fld id="{4BA915EE-10CB-4CF1-8569-6154455DA573}" type="slidenum">
              <a:rPr lang="en-US" smtClean="0"/>
              <a:t>‹#›</a:t>
            </a:fld>
            <a:endParaRPr lang="en-US"/>
          </a:p>
        </p:txBody>
      </p:sp>
    </p:spTree>
    <p:extLst>
      <p:ext uri="{BB962C8B-B14F-4D97-AF65-F5344CB8AC3E}">
        <p14:creationId xmlns:p14="http://schemas.microsoft.com/office/powerpoint/2010/main" val="4136011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FF197-4D72-4945-8068-57D52018E6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C81FA8-039D-4BAF-8AAB-7B6616AFEE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27357F-46A1-493A-A5E4-1D7FAE5B9960}"/>
              </a:ext>
            </a:extLst>
          </p:cNvPr>
          <p:cNvSpPr>
            <a:spLocks noGrp="1"/>
          </p:cNvSpPr>
          <p:nvPr>
            <p:ph type="dt" sz="half" idx="10"/>
          </p:nvPr>
        </p:nvSpPr>
        <p:spPr/>
        <p:txBody>
          <a:bodyPr/>
          <a:lstStyle/>
          <a:p>
            <a:fld id="{8315AA67-D617-4EEA-9488-102309661CCA}" type="datetime1">
              <a:rPr lang="en-US" smtClean="0"/>
              <a:t>6/20/2023</a:t>
            </a:fld>
            <a:endParaRPr lang="en-US"/>
          </a:p>
        </p:txBody>
      </p:sp>
      <p:sp>
        <p:nvSpPr>
          <p:cNvPr id="5" name="Footer Placeholder 4">
            <a:extLst>
              <a:ext uri="{FF2B5EF4-FFF2-40B4-BE49-F238E27FC236}">
                <a16:creationId xmlns:a16="http://schemas.microsoft.com/office/drawing/2014/main" id="{C57277BC-26F9-4B14-A2DC-C7575C5A63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7BC3FF-EE25-45FB-A7A8-AAA522F70748}"/>
              </a:ext>
            </a:extLst>
          </p:cNvPr>
          <p:cNvSpPr>
            <a:spLocks noGrp="1"/>
          </p:cNvSpPr>
          <p:nvPr>
            <p:ph type="sldNum" sz="quarter" idx="12"/>
          </p:nvPr>
        </p:nvSpPr>
        <p:spPr/>
        <p:txBody>
          <a:bodyPr/>
          <a:lstStyle/>
          <a:p>
            <a:fld id="{4BA915EE-10CB-4CF1-8569-6154455DA573}" type="slidenum">
              <a:rPr lang="en-US" smtClean="0"/>
              <a:t>‹#›</a:t>
            </a:fld>
            <a:endParaRPr lang="en-US"/>
          </a:p>
        </p:txBody>
      </p:sp>
    </p:spTree>
    <p:extLst>
      <p:ext uri="{BB962C8B-B14F-4D97-AF65-F5344CB8AC3E}">
        <p14:creationId xmlns:p14="http://schemas.microsoft.com/office/powerpoint/2010/main" val="3765939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596BE-9AF9-4E97-9204-5B672D797384}"/>
              </a:ext>
            </a:extLst>
          </p:cNvPr>
          <p:cNvSpPr>
            <a:spLocks noGrp="1"/>
          </p:cNvSpPr>
          <p:nvPr>
            <p:ph type="title"/>
          </p:nvPr>
        </p:nvSpPr>
        <p:spPr>
          <a:xfrm>
            <a:off x="1981200" y="2362200"/>
            <a:ext cx="7696200" cy="2400300"/>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5EDF98A-E8AE-4443-9A8C-CB35DEB2CE60}"/>
              </a:ext>
            </a:extLst>
          </p:cNvPr>
          <p:cNvSpPr>
            <a:spLocks noGrp="1"/>
          </p:cNvSpPr>
          <p:nvPr>
            <p:ph type="body" idx="1"/>
          </p:nvPr>
        </p:nvSpPr>
        <p:spPr>
          <a:xfrm>
            <a:off x="1981200" y="5067300"/>
            <a:ext cx="7696200" cy="876300"/>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B7114B-35CB-40C5-BCC8-C5039524FFC1}"/>
              </a:ext>
            </a:extLst>
          </p:cNvPr>
          <p:cNvSpPr>
            <a:spLocks noGrp="1"/>
          </p:cNvSpPr>
          <p:nvPr>
            <p:ph type="dt" sz="half" idx="10"/>
          </p:nvPr>
        </p:nvSpPr>
        <p:spPr/>
        <p:txBody>
          <a:bodyPr/>
          <a:lstStyle/>
          <a:p>
            <a:fld id="{32A2BEE8-0801-475E-A200-EC2AE72BFF8B}" type="datetime1">
              <a:rPr lang="en-US" smtClean="0"/>
              <a:t>6/20/2023</a:t>
            </a:fld>
            <a:endParaRPr lang="en-US"/>
          </a:p>
        </p:txBody>
      </p:sp>
      <p:sp>
        <p:nvSpPr>
          <p:cNvPr id="5" name="Footer Placeholder 4">
            <a:extLst>
              <a:ext uri="{FF2B5EF4-FFF2-40B4-BE49-F238E27FC236}">
                <a16:creationId xmlns:a16="http://schemas.microsoft.com/office/drawing/2014/main" id="{7A1AA324-982E-42C4-8002-5F236877CF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401596-9353-4C1A-972E-6522F2B42049}"/>
              </a:ext>
            </a:extLst>
          </p:cNvPr>
          <p:cNvSpPr>
            <a:spLocks noGrp="1"/>
          </p:cNvSpPr>
          <p:nvPr>
            <p:ph type="sldNum" sz="quarter" idx="12"/>
          </p:nvPr>
        </p:nvSpPr>
        <p:spPr/>
        <p:txBody>
          <a:bodyPr/>
          <a:lstStyle/>
          <a:p>
            <a:fld id="{4BA915EE-10CB-4CF1-8569-6154455DA573}" type="slidenum">
              <a:rPr lang="en-US" smtClean="0"/>
              <a:t>‹#›</a:t>
            </a:fld>
            <a:endParaRPr lang="en-US"/>
          </a:p>
        </p:txBody>
      </p:sp>
    </p:spTree>
    <p:extLst>
      <p:ext uri="{BB962C8B-B14F-4D97-AF65-F5344CB8AC3E}">
        <p14:creationId xmlns:p14="http://schemas.microsoft.com/office/powerpoint/2010/main" val="1898060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F0BC9-7469-437A-B92B-0A2627E4B9B4}"/>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1B7D887-595C-4649-AF8E-E78307000D4A}"/>
              </a:ext>
            </a:extLst>
          </p:cNvPr>
          <p:cNvSpPr>
            <a:spLocks noGrp="1"/>
          </p:cNvSpPr>
          <p:nvPr>
            <p:ph sz="half" idx="1"/>
          </p:nvPr>
        </p:nvSpPr>
        <p:spPr>
          <a:xfrm>
            <a:off x="914400" y="1825625"/>
            <a:ext cx="49911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B39FE29C-ED37-4DD9-949F-0024342619E1}"/>
              </a:ext>
            </a:extLst>
          </p:cNvPr>
          <p:cNvSpPr>
            <a:spLocks noGrp="1"/>
          </p:cNvSpPr>
          <p:nvPr>
            <p:ph sz="half" idx="2"/>
          </p:nvPr>
        </p:nvSpPr>
        <p:spPr>
          <a:xfrm>
            <a:off x="6248400" y="1825625"/>
            <a:ext cx="5029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A6F6AA34-8CC0-4E5B-8396-0AC75633142B}"/>
              </a:ext>
            </a:extLst>
          </p:cNvPr>
          <p:cNvSpPr>
            <a:spLocks noGrp="1"/>
          </p:cNvSpPr>
          <p:nvPr>
            <p:ph type="dt" sz="half" idx="10"/>
          </p:nvPr>
        </p:nvSpPr>
        <p:spPr/>
        <p:txBody>
          <a:bodyPr/>
          <a:lstStyle/>
          <a:p>
            <a:fld id="{A7D5FCAC-880B-4004-A98C-14AA9B77E48B}" type="datetime1">
              <a:rPr lang="en-US" smtClean="0"/>
              <a:t>6/20/2023</a:t>
            </a:fld>
            <a:endParaRPr lang="en-US"/>
          </a:p>
        </p:txBody>
      </p:sp>
      <p:sp>
        <p:nvSpPr>
          <p:cNvPr id="6" name="Footer Placeholder 5">
            <a:extLst>
              <a:ext uri="{FF2B5EF4-FFF2-40B4-BE49-F238E27FC236}">
                <a16:creationId xmlns:a16="http://schemas.microsoft.com/office/drawing/2014/main" id="{28DF7398-73FE-4D27-AFF9-91BEBFED32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700880-10EE-4115-8BBB-13DDF270DBD1}"/>
              </a:ext>
            </a:extLst>
          </p:cNvPr>
          <p:cNvSpPr>
            <a:spLocks noGrp="1"/>
          </p:cNvSpPr>
          <p:nvPr>
            <p:ph type="sldNum" sz="quarter" idx="12"/>
          </p:nvPr>
        </p:nvSpPr>
        <p:spPr/>
        <p:txBody>
          <a:bodyPr/>
          <a:lstStyle/>
          <a:p>
            <a:fld id="{4BA915EE-10CB-4CF1-8569-6154455DA573}" type="slidenum">
              <a:rPr lang="en-US" smtClean="0"/>
              <a:t>‹#›</a:t>
            </a:fld>
            <a:endParaRPr lang="en-US"/>
          </a:p>
        </p:txBody>
      </p:sp>
    </p:spTree>
    <p:extLst>
      <p:ext uri="{BB962C8B-B14F-4D97-AF65-F5344CB8AC3E}">
        <p14:creationId xmlns:p14="http://schemas.microsoft.com/office/powerpoint/2010/main" val="3062417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F3C9B-D20D-43FA-BA18-D50F86A9127E}"/>
              </a:ext>
            </a:extLst>
          </p:cNvPr>
          <p:cNvSpPr>
            <a:spLocks noGrp="1"/>
          </p:cNvSpPr>
          <p:nvPr>
            <p:ph type="title"/>
          </p:nvPr>
        </p:nvSpPr>
        <p:spPr>
          <a:xfrm>
            <a:off x="652371" y="647699"/>
            <a:ext cx="10625229" cy="1150621"/>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D52F00A-F4EE-40FC-9325-373840422D52}"/>
              </a:ext>
            </a:extLst>
          </p:cNvPr>
          <p:cNvSpPr>
            <a:spLocks noGrp="1"/>
          </p:cNvSpPr>
          <p:nvPr>
            <p:ph type="body" idx="1"/>
          </p:nvPr>
        </p:nvSpPr>
        <p:spPr>
          <a:xfrm>
            <a:off x="655863" y="1879599"/>
            <a:ext cx="5157787" cy="675641"/>
          </a:xfrm>
        </p:spPr>
        <p:txBody>
          <a:bodyPr anchor="b">
            <a:no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75DD90-A306-4A8B-A54C-8033B7F7F0E9}"/>
              </a:ext>
            </a:extLst>
          </p:cNvPr>
          <p:cNvSpPr>
            <a:spLocks noGrp="1"/>
          </p:cNvSpPr>
          <p:nvPr>
            <p:ph sz="half" idx="2"/>
          </p:nvPr>
        </p:nvSpPr>
        <p:spPr>
          <a:xfrm>
            <a:off x="655863" y="2560955"/>
            <a:ext cx="5157787" cy="36493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040E0AA-F8F8-4862-B27B-50FAF2F34DE0}"/>
              </a:ext>
            </a:extLst>
          </p:cNvPr>
          <p:cNvSpPr>
            <a:spLocks noGrp="1"/>
          </p:cNvSpPr>
          <p:nvPr>
            <p:ph type="body" sz="quarter" idx="3"/>
          </p:nvPr>
        </p:nvSpPr>
        <p:spPr>
          <a:xfrm>
            <a:off x="6094412" y="1879599"/>
            <a:ext cx="5183188" cy="675641"/>
          </a:xfrm>
        </p:spPr>
        <p:txBody>
          <a:bodyPr anchor="b">
            <a:no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FEBDD6-EDA1-4CE7-9DDC-9D977E12DDAB}"/>
              </a:ext>
            </a:extLst>
          </p:cNvPr>
          <p:cNvSpPr>
            <a:spLocks noGrp="1"/>
          </p:cNvSpPr>
          <p:nvPr>
            <p:ph sz="quarter" idx="4"/>
          </p:nvPr>
        </p:nvSpPr>
        <p:spPr>
          <a:xfrm>
            <a:off x="6094412" y="2560955"/>
            <a:ext cx="5183188" cy="36493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E0044487-D350-4434-A5C7-A96942FFC95E}"/>
              </a:ext>
            </a:extLst>
          </p:cNvPr>
          <p:cNvSpPr>
            <a:spLocks noGrp="1"/>
          </p:cNvSpPr>
          <p:nvPr>
            <p:ph type="dt" sz="half" idx="10"/>
          </p:nvPr>
        </p:nvSpPr>
        <p:spPr/>
        <p:txBody>
          <a:bodyPr/>
          <a:lstStyle/>
          <a:p>
            <a:fld id="{9FF05B04-F80E-42C8-AC74-215F519A9080}" type="datetime1">
              <a:rPr lang="en-US" smtClean="0"/>
              <a:t>6/20/2023</a:t>
            </a:fld>
            <a:endParaRPr lang="en-US"/>
          </a:p>
        </p:txBody>
      </p:sp>
      <p:sp>
        <p:nvSpPr>
          <p:cNvPr id="8" name="Footer Placeholder 7">
            <a:extLst>
              <a:ext uri="{FF2B5EF4-FFF2-40B4-BE49-F238E27FC236}">
                <a16:creationId xmlns:a16="http://schemas.microsoft.com/office/drawing/2014/main" id="{3389DC43-E591-42BF-82EE-E4887E4BC53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8CD421-2D00-41DD-A393-4739E389D95E}"/>
              </a:ext>
            </a:extLst>
          </p:cNvPr>
          <p:cNvSpPr>
            <a:spLocks noGrp="1"/>
          </p:cNvSpPr>
          <p:nvPr>
            <p:ph type="sldNum" sz="quarter" idx="12"/>
          </p:nvPr>
        </p:nvSpPr>
        <p:spPr/>
        <p:txBody>
          <a:bodyPr/>
          <a:lstStyle/>
          <a:p>
            <a:fld id="{4BA915EE-10CB-4CF1-8569-6154455DA573}" type="slidenum">
              <a:rPr lang="en-US" smtClean="0"/>
              <a:t>‹#›</a:t>
            </a:fld>
            <a:endParaRPr lang="en-US"/>
          </a:p>
        </p:txBody>
      </p:sp>
    </p:spTree>
    <p:extLst>
      <p:ext uri="{BB962C8B-B14F-4D97-AF65-F5344CB8AC3E}">
        <p14:creationId xmlns:p14="http://schemas.microsoft.com/office/powerpoint/2010/main" val="4015528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39A8B-0FAF-431C-9657-9003FA03731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BBA2A1-331D-40F8-867B-CE15011360A1}"/>
              </a:ext>
            </a:extLst>
          </p:cNvPr>
          <p:cNvSpPr>
            <a:spLocks noGrp="1"/>
          </p:cNvSpPr>
          <p:nvPr>
            <p:ph type="dt" sz="half" idx="10"/>
          </p:nvPr>
        </p:nvSpPr>
        <p:spPr/>
        <p:txBody>
          <a:bodyPr/>
          <a:lstStyle/>
          <a:p>
            <a:fld id="{02EB871B-C0F7-4E56-AC82-7439D6700C12}" type="datetime1">
              <a:rPr lang="en-US" smtClean="0"/>
              <a:t>6/20/2023</a:t>
            </a:fld>
            <a:endParaRPr lang="en-US"/>
          </a:p>
        </p:txBody>
      </p:sp>
      <p:sp>
        <p:nvSpPr>
          <p:cNvPr id="4" name="Footer Placeholder 3">
            <a:extLst>
              <a:ext uri="{FF2B5EF4-FFF2-40B4-BE49-F238E27FC236}">
                <a16:creationId xmlns:a16="http://schemas.microsoft.com/office/drawing/2014/main" id="{850995C1-5121-47B6-AC6D-F60C0FF663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DBE022-9B54-431C-80D5-5D8F2AFCB920}"/>
              </a:ext>
            </a:extLst>
          </p:cNvPr>
          <p:cNvSpPr>
            <a:spLocks noGrp="1"/>
          </p:cNvSpPr>
          <p:nvPr>
            <p:ph type="sldNum" sz="quarter" idx="12"/>
          </p:nvPr>
        </p:nvSpPr>
        <p:spPr/>
        <p:txBody>
          <a:bodyPr/>
          <a:lstStyle/>
          <a:p>
            <a:fld id="{4BA915EE-10CB-4CF1-8569-6154455DA573}" type="slidenum">
              <a:rPr lang="en-US" smtClean="0"/>
              <a:t>‹#›</a:t>
            </a:fld>
            <a:endParaRPr lang="en-US"/>
          </a:p>
        </p:txBody>
      </p:sp>
    </p:spTree>
    <p:extLst>
      <p:ext uri="{BB962C8B-B14F-4D97-AF65-F5344CB8AC3E}">
        <p14:creationId xmlns:p14="http://schemas.microsoft.com/office/powerpoint/2010/main" val="4145277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15B6E5-6347-41F6-85FC-3BF3652D1BC3}"/>
              </a:ext>
            </a:extLst>
          </p:cNvPr>
          <p:cNvSpPr>
            <a:spLocks noGrp="1"/>
          </p:cNvSpPr>
          <p:nvPr>
            <p:ph type="dt" sz="half" idx="10"/>
          </p:nvPr>
        </p:nvSpPr>
        <p:spPr/>
        <p:txBody>
          <a:bodyPr/>
          <a:lstStyle/>
          <a:p>
            <a:fld id="{9C3A4C0D-62A5-4BAF-9053-7D7485A32910}" type="datetime1">
              <a:rPr lang="en-US" smtClean="0"/>
              <a:t>6/20/2023</a:t>
            </a:fld>
            <a:endParaRPr lang="en-US"/>
          </a:p>
        </p:txBody>
      </p:sp>
      <p:sp>
        <p:nvSpPr>
          <p:cNvPr id="3" name="Footer Placeholder 2">
            <a:extLst>
              <a:ext uri="{FF2B5EF4-FFF2-40B4-BE49-F238E27FC236}">
                <a16:creationId xmlns:a16="http://schemas.microsoft.com/office/drawing/2014/main" id="{1C6A93F6-45F8-4453-B5DC-B2F3D5D0B5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E364E1-213B-4AF0-80D7-8101EFD5E410}"/>
              </a:ext>
            </a:extLst>
          </p:cNvPr>
          <p:cNvSpPr>
            <a:spLocks noGrp="1"/>
          </p:cNvSpPr>
          <p:nvPr>
            <p:ph type="sldNum" sz="quarter" idx="12"/>
          </p:nvPr>
        </p:nvSpPr>
        <p:spPr/>
        <p:txBody>
          <a:bodyPr/>
          <a:lstStyle/>
          <a:p>
            <a:fld id="{4BA915EE-10CB-4CF1-8569-6154455DA573}" type="slidenum">
              <a:rPr lang="en-US" smtClean="0"/>
              <a:t>‹#›</a:t>
            </a:fld>
            <a:endParaRPr lang="en-US"/>
          </a:p>
        </p:txBody>
      </p:sp>
    </p:spTree>
    <p:extLst>
      <p:ext uri="{BB962C8B-B14F-4D97-AF65-F5344CB8AC3E}">
        <p14:creationId xmlns:p14="http://schemas.microsoft.com/office/powerpoint/2010/main" val="1648048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90B5D-E76D-4797-AD77-15625D675F3A}"/>
              </a:ext>
            </a:extLst>
          </p:cNvPr>
          <p:cNvSpPr>
            <a:spLocks noGrp="1"/>
          </p:cNvSpPr>
          <p:nvPr>
            <p:ph type="title"/>
          </p:nvPr>
        </p:nvSpPr>
        <p:spPr>
          <a:xfrm>
            <a:off x="652372" y="647700"/>
            <a:ext cx="4119654" cy="1714500"/>
          </a:xfrm>
        </p:spPr>
        <p:txBody>
          <a:bodyPr anchor="b">
            <a:noAutofit/>
          </a:bodyPr>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9744D8D-C9CF-43B2-905D-2368B17A539A}"/>
              </a:ext>
            </a:extLst>
          </p:cNvPr>
          <p:cNvSpPr>
            <a:spLocks noGrp="1"/>
          </p:cNvSpPr>
          <p:nvPr>
            <p:ph idx="1"/>
          </p:nvPr>
        </p:nvSpPr>
        <p:spPr>
          <a:xfrm>
            <a:off x="5540188" y="914400"/>
            <a:ext cx="5737412" cy="50291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1B4BF0C-D14C-46D7-ACDD-1885DDD883F1}"/>
              </a:ext>
            </a:extLst>
          </p:cNvPr>
          <p:cNvSpPr>
            <a:spLocks noGrp="1"/>
          </p:cNvSpPr>
          <p:nvPr>
            <p:ph type="body" sz="half" idx="2"/>
          </p:nvPr>
        </p:nvSpPr>
        <p:spPr>
          <a:xfrm>
            <a:off x="652372" y="2697479"/>
            <a:ext cx="4119654" cy="324611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FD7D8D-72E7-4ABD-BB87-80BB49003104}"/>
              </a:ext>
            </a:extLst>
          </p:cNvPr>
          <p:cNvSpPr>
            <a:spLocks noGrp="1"/>
          </p:cNvSpPr>
          <p:nvPr>
            <p:ph type="dt" sz="half" idx="10"/>
          </p:nvPr>
        </p:nvSpPr>
        <p:spPr/>
        <p:txBody>
          <a:bodyPr/>
          <a:lstStyle/>
          <a:p>
            <a:fld id="{EE7E7DA8-A1AD-4107-B11D-B646C59CAA23}" type="datetime1">
              <a:rPr lang="en-US" smtClean="0"/>
              <a:t>6/20/2023</a:t>
            </a:fld>
            <a:endParaRPr lang="en-US"/>
          </a:p>
        </p:txBody>
      </p:sp>
      <p:sp>
        <p:nvSpPr>
          <p:cNvPr id="6" name="Footer Placeholder 5">
            <a:extLst>
              <a:ext uri="{FF2B5EF4-FFF2-40B4-BE49-F238E27FC236}">
                <a16:creationId xmlns:a16="http://schemas.microsoft.com/office/drawing/2014/main" id="{A9D9C1CE-C8CE-4364-A021-ADC2D64726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E6FA33-09EF-495A-853E-63750CA37AC2}"/>
              </a:ext>
            </a:extLst>
          </p:cNvPr>
          <p:cNvSpPr>
            <a:spLocks noGrp="1"/>
          </p:cNvSpPr>
          <p:nvPr>
            <p:ph type="sldNum" sz="quarter" idx="12"/>
          </p:nvPr>
        </p:nvSpPr>
        <p:spPr/>
        <p:txBody>
          <a:bodyPr/>
          <a:lstStyle/>
          <a:p>
            <a:fld id="{4BA915EE-10CB-4CF1-8569-6154455DA573}" type="slidenum">
              <a:rPr lang="en-US" smtClean="0"/>
              <a:t>‹#›</a:t>
            </a:fld>
            <a:endParaRPr lang="en-US"/>
          </a:p>
        </p:txBody>
      </p:sp>
    </p:spTree>
    <p:extLst>
      <p:ext uri="{BB962C8B-B14F-4D97-AF65-F5344CB8AC3E}">
        <p14:creationId xmlns:p14="http://schemas.microsoft.com/office/powerpoint/2010/main" val="30092726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F023E-952E-40DF-A101-74D22789D534}"/>
              </a:ext>
            </a:extLst>
          </p:cNvPr>
          <p:cNvSpPr>
            <a:spLocks noGrp="1"/>
          </p:cNvSpPr>
          <p:nvPr>
            <p:ph type="title"/>
          </p:nvPr>
        </p:nvSpPr>
        <p:spPr>
          <a:xfrm>
            <a:off x="652372" y="647700"/>
            <a:ext cx="4119654" cy="1714500"/>
          </a:xfrm>
        </p:spPr>
        <p:txBody>
          <a:bodyPr anchor="b">
            <a:noAutofit/>
          </a:bodyPr>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841E98DD-BF5D-4CCA-8C66-F2A6CE11271C}"/>
              </a:ext>
            </a:extLst>
          </p:cNvPr>
          <p:cNvSpPr>
            <a:spLocks noGrp="1"/>
          </p:cNvSpPr>
          <p:nvPr>
            <p:ph type="pic" idx="1"/>
          </p:nvPr>
        </p:nvSpPr>
        <p:spPr>
          <a:xfrm>
            <a:off x="5486400" y="914400"/>
            <a:ext cx="5791200" cy="50291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0EC22A6-F2C2-4A88-BEE5-2D6CEB520EB9}"/>
              </a:ext>
            </a:extLst>
          </p:cNvPr>
          <p:cNvSpPr>
            <a:spLocks noGrp="1"/>
          </p:cNvSpPr>
          <p:nvPr>
            <p:ph type="body" sz="half" idx="2"/>
          </p:nvPr>
        </p:nvSpPr>
        <p:spPr>
          <a:xfrm>
            <a:off x="652372" y="2697480"/>
            <a:ext cx="4119654" cy="31715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A1F755-C7AF-4C50-8CA8-828612A767B0}"/>
              </a:ext>
            </a:extLst>
          </p:cNvPr>
          <p:cNvSpPr>
            <a:spLocks noGrp="1"/>
          </p:cNvSpPr>
          <p:nvPr>
            <p:ph type="dt" sz="half" idx="10"/>
          </p:nvPr>
        </p:nvSpPr>
        <p:spPr/>
        <p:txBody>
          <a:bodyPr/>
          <a:lstStyle/>
          <a:p>
            <a:fld id="{E21AD80A-F827-4934-B0C0-FC55749E14CE}" type="datetime1">
              <a:rPr lang="en-US" smtClean="0"/>
              <a:t>6/20/2023</a:t>
            </a:fld>
            <a:endParaRPr lang="en-US"/>
          </a:p>
        </p:txBody>
      </p:sp>
      <p:sp>
        <p:nvSpPr>
          <p:cNvPr id="6" name="Footer Placeholder 5">
            <a:extLst>
              <a:ext uri="{FF2B5EF4-FFF2-40B4-BE49-F238E27FC236}">
                <a16:creationId xmlns:a16="http://schemas.microsoft.com/office/drawing/2014/main" id="{C1EDE175-E818-477C-A3F6-7DD65C1268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D0B8E3-DB91-440B-818F-71E4248BB102}"/>
              </a:ext>
            </a:extLst>
          </p:cNvPr>
          <p:cNvSpPr>
            <a:spLocks noGrp="1"/>
          </p:cNvSpPr>
          <p:nvPr>
            <p:ph type="sldNum" sz="quarter" idx="12"/>
          </p:nvPr>
        </p:nvSpPr>
        <p:spPr/>
        <p:txBody>
          <a:bodyPr/>
          <a:lstStyle/>
          <a:p>
            <a:fld id="{4BA915EE-10CB-4CF1-8569-6154455DA573}" type="slidenum">
              <a:rPr lang="en-US" smtClean="0"/>
              <a:t>‹#›</a:t>
            </a:fld>
            <a:endParaRPr lang="en-US"/>
          </a:p>
        </p:txBody>
      </p:sp>
    </p:spTree>
    <p:extLst>
      <p:ext uri="{BB962C8B-B14F-4D97-AF65-F5344CB8AC3E}">
        <p14:creationId xmlns:p14="http://schemas.microsoft.com/office/powerpoint/2010/main" val="167469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5EB7D6-B8CB-49E3-874F-2255BEE82473}"/>
              </a:ext>
            </a:extLst>
          </p:cNvPr>
          <p:cNvSpPr>
            <a:spLocks noGrp="1"/>
          </p:cNvSpPr>
          <p:nvPr>
            <p:ph type="title"/>
          </p:nvPr>
        </p:nvSpPr>
        <p:spPr>
          <a:xfrm>
            <a:off x="1835127" y="637761"/>
            <a:ext cx="10625229" cy="1147053"/>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CFBEEAC5-A8AB-4FE8-A270-D70F7DED4A50}"/>
              </a:ext>
            </a:extLst>
          </p:cNvPr>
          <p:cNvSpPr>
            <a:spLocks noGrp="1"/>
          </p:cNvSpPr>
          <p:nvPr>
            <p:ph type="body" idx="1"/>
          </p:nvPr>
        </p:nvSpPr>
        <p:spPr>
          <a:xfrm>
            <a:off x="1835127" y="2085561"/>
            <a:ext cx="10620855" cy="38481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7B6506C-52BF-4C05-AD31-7C08B80151CB}"/>
              </a:ext>
            </a:extLst>
          </p:cNvPr>
          <p:cNvSpPr>
            <a:spLocks noGrp="1"/>
          </p:cNvSpPr>
          <p:nvPr>
            <p:ph type="dt" sz="half" idx="2"/>
          </p:nvPr>
        </p:nvSpPr>
        <p:spPr>
          <a:xfrm>
            <a:off x="652371" y="6332538"/>
            <a:ext cx="3006492" cy="365125"/>
          </a:xfrm>
          <a:prstGeom prst="rect">
            <a:avLst/>
          </a:prstGeom>
        </p:spPr>
        <p:txBody>
          <a:bodyPr vert="horz" lIns="91440" tIns="45720" rIns="91440" bIns="45720" rtlCol="0" anchor="ctr"/>
          <a:lstStyle>
            <a:lvl1pPr algn="l">
              <a:defRPr sz="900" b="1" i="0" spc="100" baseline="0">
                <a:solidFill>
                  <a:schemeClr val="tx1"/>
                </a:solidFill>
                <a:latin typeface="Myriad Pro Cond" panose="020B0506030403020204" pitchFamily="34" charset="0"/>
              </a:defRPr>
            </a:lvl1pPr>
          </a:lstStyle>
          <a:p>
            <a:fld id="{4E1AF3A6-5A65-4423-B2A4-27C0911ECD42}" type="datetime1">
              <a:rPr lang="en-US" smtClean="0"/>
              <a:t>6/20/2023</a:t>
            </a:fld>
            <a:endParaRPr lang="en-US"/>
          </a:p>
        </p:txBody>
      </p:sp>
      <p:sp>
        <p:nvSpPr>
          <p:cNvPr id="5" name="Footer Placeholder 4">
            <a:extLst>
              <a:ext uri="{FF2B5EF4-FFF2-40B4-BE49-F238E27FC236}">
                <a16:creationId xmlns:a16="http://schemas.microsoft.com/office/drawing/2014/main" id="{F2534630-6C67-4A40-A499-CB025B2438CE}"/>
              </a:ext>
            </a:extLst>
          </p:cNvPr>
          <p:cNvSpPr>
            <a:spLocks noGrp="1"/>
          </p:cNvSpPr>
          <p:nvPr>
            <p:ph type="ftr" sz="quarter" idx="3"/>
          </p:nvPr>
        </p:nvSpPr>
        <p:spPr>
          <a:xfrm>
            <a:off x="8034169" y="6332538"/>
            <a:ext cx="3505459" cy="365125"/>
          </a:xfrm>
          <a:prstGeom prst="rect">
            <a:avLst/>
          </a:prstGeom>
        </p:spPr>
        <p:txBody>
          <a:bodyPr vert="horz" lIns="91440" tIns="45720" rIns="91440" bIns="45720" rtlCol="0" anchor="ctr"/>
          <a:lstStyle>
            <a:lvl1pPr algn="r">
              <a:defRPr sz="900" b="1" spc="100"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E964E14B-0EE8-4015-809C-DD36B5459B82}"/>
              </a:ext>
            </a:extLst>
          </p:cNvPr>
          <p:cNvSpPr>
            <a:spLocks noGrp="1"/>
          </p:cNvSpPr>
          <p:nvPr>
            <p:ph type="sldNum" sz="quarter" idx="4"/>
          </p:nvPr>
        </p:nvSpPr>
        <p:spPr>
          <a:xfrm>
            <a:off x="11444747" y="6332538"/>
            <a:ext cx="539808" cy="365125"/>
          </a:xfrm>
          <a:prstGeom prst="rect">
            <a:avLst/>
          </a:prstGeom>
        </p:spPr>
        <p:txBody>
          <a:bodyPr vert="horz" lIns="91440" tIns="45720" rIns="91440" bIns="45720" rtlCol="0" anchor="ctr"/>
          <a:lstStyle>
            <a:lvl1pPr algn="r">
              <a:defRPr sz="900" b="1" spc="100" baseline="0">
                <a:solidFill>
                  <a:schemeClr val="tx1"/>
                </a:solidFill>
              </a:defRPr>
            </a:lvl1pPr>
          </a:lstStyle>
          <a:p>
            <a:fld id="{4BA915EE-10CB-4CF1-8569-6154455DA573}" type="slidenum">
              <a:rPr lang="en-US" smtClean="0"/>
              <a:t>‹#›</a:t>
            </a:fld>
            <a:endParaRPr lang="en-US"/>
          </a:p>
        </p:txBody>
      </p:sp>
    </p:spTree>
    <p:extLst>
      <p:ext uri="{BB962C8B-B14F-4D97-AF65-F5344CB8AC3E}">
        <p14:creationId xmlns:p14="http://schemas.microsoft.com/office/powerpoint/2010/main" val="486812199"/>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hdr="0" ftr="0" dt="0"/>
  <p:txStyles>
    <p:titleStyle>
      <a:lvl1pPr algn="l" defTabSz="914400" rtl="0" eaLnBrk="1" latinLnBrk="0" hangingPunct="1">
        <a:lnSpc>
          <a:spcPct val="120000"/>
        </a:lnSpc>
        <a:spcBef>
          <a:spcPct val="0"/>
        </a:spcBef>
        <a:buNone/>
        <a:defRPr sz="3600" b="1" i="0" kern="1200" cap="all" spc="300" baseline="0">
          <a:solidFill>
            <a:schemeClr val="tx1"/>
          </a:solidFill>
          <a:latin typeface="Myriad Pro Cond" panose="020B0506030403020204" pitchFamily="34" charset="0"/>
          <a:ea typeface="+mj-ea"/>
          <a:cs typeface="+mj-cs"/>
        </a:defRPr>
      </a:lvl1pPr>
    </p:titleStyle>
    <p:body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b="0" i="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b="0" i="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b="0" i="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b="0" i="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b="0" i="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tiff"/><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5"/>
          <p:cNvSpPr>
            <a:spLocks/>
          </p:cNvSpPr>
          <p:nvPr/>
        </p:nvSpPr>
        <p:spPr bwMode="auto">
          <a:xfrm>
            <a:off x="7397777" y="1107472"/>
            <a:ext cx="2938975" cy="1062520"/>
          </a:xfrm>
          <a:custGeom>
            <a:avLst/>
            <a:gdLst>
              <a:gd name="T0" fmla="*/ 1151 w 1559"/>
              <a:gd name="T1" fmla="*/ 529 h 551"/>
              <a:gd name="T2" fmla="*/ 1082 w 1559"/>
              <a:gd name="T3" fmla="*/ 509 h 551"/>
              <a:gd name="T4" fmla="*/ 1002 w 1559"/>
              <a:gd name="T5" fmla="*/ 449 h 551"/>
              <a:gd name="T6" fmla="*/ 80 w 1559"/>
              <a:gd name="T7" fmla="*/ 449 h 551"/>
              <a:gd name="T8" fmla="*/ 0 w 1559"/>
              <a:gd name="T9" fmla="*/ 369 h 551"/>
              <a:gd name="T10" fmla="*/ 0 w 1559"/>
              <a:gd name="T11" fmla="*/ 189 h 551"/>
              <a:gd name="T12" fmla="*/ 80 w 1559"/>
              <a:gd name="T13" fmla="*/ 109 h 551"/>
              <a:gd name="T14" fmla="*/ 1002 w 1559"/>
              <a:gd name="T15" fmla="*/ 109 h 551"/>
              <a:gd name="T16" fmla="*/ 1082 w 1559"/>
              <a:gd name="T17" fmla="*/ 46 h 551"/>
              <a:gd name="T18" fmla="*/ 1151 w 1559"/>
              <a:gd name="T19" fmla="*/ 22 h 551"/>
              <a:gd name="T20" fmla="*/ 1521 w 1559"/>
              <a:gd name="T21" fmla="*/ 236 h 551"/>
              <a:gd name="T22" fmla="*/ 1521 w 1559"/>
              <a:gd name="T23" fmla="*/ 316 h 551"/>
              <a:gd name="T24" fmla="*/ 1151 w 1559"/>
              <a:gd name="T25" fmla="*/ 529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59" h="551">
                <a:moveTo>
                  <a:pt x="1151" y="529"/>
                </a:moveTo>
                <a:cubicBezTo>
                  <a:pt x="1113" y="551"/>
                  <a:pt x="1082" y="542"/>
                  <a:pt x="1082" y="509"/>
                </a:cubicBezTo>
                <a:cubicBezTo>
                  <a:pt x="1082" y="476"/>
                  <a:pt x="1046" y="449"/>
                  <a:pt x="1002" y="449"/>
                </a:cubicBezTo>
                <a:cubicBezTo>
                  <a:pt x="80" y="449"/>
                  <a:pt x="80" y="449"/>
                  <a:pt x="80" y="449"/>
                </a:cubicBezTo>
                <a:cubicBezTo>
                  <a:pt x="36" y="449"/>
                  <a:pt x="0" y="413"/>
                  <a:pt x="0" y="369"/>
                </a:cubicBezTo>
                <a:cubicBezTo>
                  <a:pt x="0" y="189"/>
                  <a:pt x="0" y="189"/>
                  <a:pt x="0" y="189"/>
                </a:cubicBezTo>
                <a:cubicBezTo>
                  <a:pt x="0" y="145"/>
                  <a:pt x="36" y="109"/>
                  <a:pt x="80" y="109"/>
                </a:cubicBezTo>
                <a:cubicBezTo>
                  <a:pt x="1002" y="109"/>
                  <a:pt x="1002" y="109"/>
                  <a:pt x="1002" y="109"/>
                </a:cubicBezTo>
                <a:cubicBezTo>
                  <a:pt x="1046" y="109"/>
                  <a:pt x="1082" y="80"/>
                  <a:pt x="1082" y="46"/>
                </a:cubicBezTo>
                <a:cubicBezTo>
                  <a:pt x="1082" y="11"/>
                  <a:pt x="1113" y="0"/>
                  <a:pt x="1151" y="22"/>
                </a:cubicBezTo>
                <a:cubicBezTo>
                  <a:pt x="1521" y="236"/>
                  <a:pt x="1521" y="236"/>
                  <a:pt x="1521" y="236"/>
                </a:cubicBezTo>
                <a:cubicBezTo>
                  <a:pt x="1559" y="258"/>
                  <a:pt x="1559" y="294"/>
                  <a:pt x="1521" y="316"/>
                </a:cubicBezTo>
                <a:lnTo>
                  <a:pt x="1151" y="529"/>
                </a:lnTo>
                <a:close/>
              </a:path>
            </a:pathLst>
          </a:custGeom>
          <a:solidFill>
            <a:srgbClr val="B1005D"/>
          </a:solidFill>
          <a:ln>
            <a:noFill/>
          </a:ln>
        </p:spPr>
        <p:txBody>
          <a:bodyPr vert="horz" wrap="square" lIns="67124" tIns="33562" rIns="67124" bIns="33562" numCol="1" anchor="t" anchorCtr="0" compatLnSpc="1">
            <a:prstTxWarp prst="textNoShape">
              <a:avLst/>
            </a:prstTxWarp>
            <a:normAutofit/>
          </a:bodyPr>
          <a:lstStyle/>
          <a:p>
            <a:endParaRPr lang="en-US" sz="1350"/>
          </a:p>
        </p:txBody>
      </p:sp>
      <p:sp>
        <p:nvSpPr>
          <p:cNvPr id="6" name="Freeform 7"/>
          <p:cNvSpPr>
            <a:spLocks/>
          </p:cNvSpPr>
          <p:nvPr/>
        </p:nvSpPr>
        <p:spPr bwMode="auto">
          <a:xfrm>
            <a:off x="5936432" y="1340697"/>
            <a:ext cx="2542936" cy="4212775"/>
          </a:xfrm>
          <a:custGeom>
            <a:avLst/>
            <a:gdLst>
              <a:gd name="T0" fmla="*/ 1349 w 1349"/>
              <a:gd name="T1" fmla="*/ 1044 h 2186"/>
              <a:gd name="T2" fmla="*/ 207 w 1349"/>
              <a:gd name="T3" fmla="*/ 2186 h 2186"/>
              <a:gd name="T4" fmla="*/ 0 w 1349"/>
              <a:gd name="T5" fmla="*/ 2167 h 2186"/>
              <a:gd name="T6" fmla="*/ 127 w 1349"/>
              <a:gd name="T7" fmla="*/ 1969 h 2186"/>
              <a:gd name="T8" fmla="*/ 91 w 1349"/>
              <a:gd name="T9" fmla="*/ 1850 h 2186"/>
              <a:gd name="T10" fmla="*/ 207 w 1349"/>
              <a:gd name="T11" fmla="*/ 1858 h 2186"/>
              <a:gd name="T12" fmla="*/ 1021 w 1349"/>
              <a:gd name="T13" fmla="*/ 1044 h 2186"/>
              <a:gd name="T14" fmla="*/ 574 w 1349"/>
              <a:gd name="T15" fmla="*/ 317 h 2186"/>
              <a:gd name="T16" fmla="*/ 704 w 1349"/>
              <a:gd name="T17" fmla="*/ 119 h 2186"/>
              <a:gd name="T18" fmla="*/ 668 w 1349"/>
              <a:gd name="T19" fmla="*/ 0 h 2186"/>
              <a:gd name="T20" fmla="*/ 1349 w 1349"/>
              <a:gd name="T21" fmla="*/ 1044 h 2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9" h="2186">
                <a:moveTo>
                  <a:pt x="1349" y="1044"/>
                </a:moveTo>
                <a:cubicBezTo>
                  <a:pt x="1349" y="1675"/>
                  <a:pt x="838" y="2186"/>
                  <a:pt x="207" y="2186"/>
                </a:cubicBezTo>
                <a:cubicBezTo>
                  <a:pt x="136" y="2186"/>
                  <a:pt x="67" y="2179"/>
                  <a:pt x="0" y="2167"/>
                </a:cubicBezTo>
                <a:cubicBezTo>
                  <a:pt x="75" y="2133"/>
                  <a:pt x="127" y="2057"/>
                  <a:pt x="127" y="1969"/>
                </a:cubicBezTo>
                <a:cubicBezTo>
                  <a:pt x="127" y="1925"/>
                  <a:pt x="114" y="1884"/>
                  <a:pt x="91" y="1850"/>
                </a:cubicBezTo>
                <a:cubicBezTo>
                  <a:pt x="129" y="1855"/>
                  <a:pt x="168" y="1858"/>
                  <a:pt x="207" y="1858"/>
                </a:cubicBezTo>
                <a:cubicBezTo>
                  <a:pt x="657" y="1858"/>
                  <a:pt x="1021" y="1494"/>
                  <a:pt x="1021" y="1044"/>
                </a:cubicBezTo>
                <a:cubicBezTo>
                  <a:pt x="1021" y="727"/>
                  <a:pt x="839" y="452"/>
                  <a:pt x="574" y="317"/>
                </a:cubicBezTo>
                <a:cubicBezTo>
                  <a:pt x="650" y="284"/>
                  <a:pt x="704" y="208"/>
                  <a:pt x="704" y="119"/>
                </a:cubicBezTo>
                <a:cubicBezTo>
                  <a:pt x="704" y="75"/>
                  <a:pt x="691" y="34"/>
                  <a:pt x="668" y="0"/>
                </a:cubicBezTo>
                <a:cubicBezTo>
                  <a:pt x="1069" y="177"/>
                  <a:pt x="1349" y="578"/>
                  <a:pt x="1349" y="1044"/>
                </a:cubicBezTo>
                <a:close/>
              </a:path>
            </a:pathLst>
          </a:custGeom>
          <a:solidFill>
            <a:srgbClr val="B1005D"/>
          </a:solidFill>
          <a:ln>
            <a:noFill/>
          </a:ln>
        </p:spPr>
        <p:txBody>
          <a:bodyPr vert="horz" wrap="square" lIns="67124" tIns="33562" rIns="67124" bIns="33562" numCol="1" anchor="t" anchorCtr="0" compatLnSpc="1">
            <a:prstTxWarp prst="textNoShape">
              <a:avLst/>
            </a:prstTxWarp>
            <a:normAutofit/>
          </a:bodyPr>
          <a:lstStyle/>
          <a:p>
            <a:endParaRPr lang="en-US" sz="1350"/>
          </a:p>
        </p:txBody>
      </p:sp>
      <p:sp>
        <p:nvSpPr>
          <p:cNvPr id="7" name="Freeform 8"/>
          <p:cNvSpPr>
            <a:spLocks/>
          </p:cNvSpPr>
          <p:nvPr/>
        </p:nvSpPr>
        <p:spPr bwMode="auto">
          <a:xfrm>
            <a:off x="4278994" y="1173894"/>
            <a:ext cx="2522798" cy="4192429"/>
          </a:xfrm>
          <a:custGeom>
            <a:avLst/>
            <a:gdLst>
              <a:gd name="T0" fmla="*/ 1205 w 1338"/>
              <a:gd name="T1" fmla="*/ 216 h 2176"/>
              <a:gd name="T2" fmla="*/ 1240 w 1338"/>
              <a:gd name="T3" fmla="*/ 333 h 2176"/>
              <a:gd name="T4" fmla="*/ 1141 w 1338"/>
              <a:gd name="T5" fmla="*/ 327 h 2176"/>
              <a:gd name="T6" fmla="*/ 327 w 1338"/>
              <a:gd name="T7" fmla="*/ 1141 h 2176"/>
              <a:gd name="T8" fmla="*/ 767 w 1338"/>
              <a:gd name="T9" fmla="*/ 1864 h 2176"/>
              <a:gd name="T10" fmla="*/ 629 w 1338"/>
              <a:gd name="T11" fmla="*/ 2066 h 2176"/>
              <a:gd name="T12" fmla="*/ 658 w 1338"/>
              <a:gd name="T13" fmla="*/ 2176 h 2176"/>
              <a:gd name="T14" fmla="*/ 0 w 1338"/>
              <a:gd name="T15" fmla="*/ 1141 h 2176"/>
              <a:gd name="T16" fmla="*/ 1141 w 1338"/>
              <a:gd name="T17" fmla="*/ 0 h 2176"/>
              <a:gd name="T18" fmla="*/ 1338 w 1338"/>
              <a:gd name="T19" fmla="*/ 17 h 2176"/>
              <a:gd name="T20" fmla="*/ 1205 w 1338"/>
              <a:gd name="T21" fmla="*/ 216 h 2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8" h="2176">
                <a:moveTo>
                  <a:pt x="1205" y="216"/>
                </a:moveTo>
                <a:cubicBezTo>
                  <a:pt x="1205" y="259"/>
                  <a:pt x="1218" y="299"/>
                  <a:pt x="1240" y="333"/>
                </a:cubicBezTo>
                <a:cubicBezTo>
                  <a:pt x="1207" y="329"/>
                  <a:pt x="1175" y="327"/>
                  <a:pt x="1141" y="327"/>
                </a:cubicBezTo>
                <a:cubicBezTo>
                  <a:pt x="692" y="327"/>
                  <a:pt x="327" y="692"/>
                  <a:pt x="327" y="1141"/>
                </a:cubicBezTo>
                <a:cubicBezTo>
                  <a:pt x="327" y="1456"/>
                  <a:pt x="506" y="1729"/>
                  <a:pt x="767" y="1864"/>
                </a:cubicBezTo>
                <a:cubicBezTo>
                  <a:pt x="686" y="1895"/>
                  <a:pt x="629" y="1974"/>
                  <a:pt x="629" y="2066"/>
                </a:cubicBezTo>
                <a:cubicBezTo>
                  <a:pt x="629" y="2106"/>
                  <a:pt x="639" y="2144"/>
                  <a:pt x="658" y="2176"/>
                </a:cubicBezTo>
                <a:cubicBezTo>
                  <a:pt x="269" y="1994"/>
                  <a:pt x="0" y="1599"/>
                  <a:pt x="0" y="1141"/>
                </a:cubicBezTo>
                <a:cubicBezTo>
                  <a:pt x="0" y="511"/>
                  <a:pt x="511" y="0"/>
                  <a:pt x="1141" y="0"/>
                </a:cubicBezTo>
                <a:cubicBezTo>
                  <a:pt x="1208" y="0"/>
                  <a:pt x="1274" y="6"/>
                  <a:pt x="1338" y="17"/>
                </a:cubicBezTo>
                <a:cubicBezTo>
                  <a:pt x="1260" y="49"/>
                  <a:pt x="1205" y="126"/>
                  <a:pt x="1205" y="216"/>
                </a:cubicBezTo>
                <a:close/>
              </a:path>
            </a:pathLst>
          </a:custGeom>
          <a:solidFill>
            <a:srgbClr val="006A71"/>
          </a:solidFill>
          <a:ln>
            <a:noFill/>
          </a:ln>
        </p:spPr>
        <p:txBody>
          <a:bodyPr vert="horz" wrap="square" lIns="67124" tIns="33562" rIns="67124" bIns="33562" numCol="1" anchor="t" anchorCtr="0" compatLnSpc="1">
            <a:prstTxWarp prst="textNoShape">
              <a:avLst/>
            </a:prstTxWarp>
            <a:normAutofit/>
          </a:bodyPr>
          <a:lstStyle/>
          <a:p>
            <a:endParaRPr lang="en-US" sz="1350"/>
          </a:p>
        </p:txBody>
      </p:sp>
      <p:sp>
        <p:nvSpPr>
          <p:cNvPr id="9" name="Rectangle 8"/>
          <p:cNvSpPr/>
          <p:nvPr/>
        </p:nvSpPr>
        <p:spPr>
          <a:xfrm>
            <a:off x="1506805" y="5895594"/>
            <a:ext cx="9144000" cy="513677"/>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14" name="Rounded Rectangle 13"/>
          <p:cNvSpPr/>
          <p:nvPr/>
        </p:nvSpPr>
        <p:spPr>
          <a:xfrm>
            <a:off x="8955481" y="4381259"/>
            <a:ext cx="1863190" cy="255820"/>
          </a:xfrm>
          <a:prstGeom prst="roundRect">
            <a:avLst>
              <a:gd name="adj" fmla="val 50000"/>
            </a:avLst>
          </a:prstGeom>
          <a:solidFill>
            <a:srgbClr val="B1005D"/>
          </a:solidFill>
          <a:ln>
            <a:noFill/>
          </a:ln>
        </p:spPr>
        <p:style>
          <a:lnRef idx="2">
            <a:schemeClr val="accent1">
              <a:shade val="50000"/>
            </a:schemeClr>
          </a:lnRef>
          <a:fillRef idx="1">
            <a:schemeClr val="accent1"/>
          </a:fillRef>
          <a:effectRef idx="0">
            <a:schemeClr val="accent1"/>
          </a:effectRef>
          <a:fontRef idx="minor">
            <a:schemeClr val="lt1"/>
          </a:fontRef>
        </p:style>
        <p:txBody>
          <a:bodyPr lIns="67124" tIns="33562" rIns="67124" bIns="33562" rtlCol="0" anchor="ctr">
            <a:normAutofit fontScale="70000" lnSpcReduction="20000"/>
          </a:bodyPr>
          <a:lstStyle/>
          <a:p>
            <a:pPr algn="ctr"/>
            <a:endParaRPr lang="en-US" sz="1350"/>
          </a:p>
        </p:txBody>
      </p:sp>
      <p:sp>
        <p:nvSpPr>
          <p:cNvPr id="15" name="Rounded Rectangle 14"/>
          <p:cNvSpPr/>
          <p:nvPr/>
        </p:nvSpPr>
        <p:spPr>
          <a:xfrm>
            <a:off x="8963097" y="4886465"/>
            <a:ext cx="1863190" cy="255820"/>
          </a:xfrm>
          <a:prstGeom prst="roundRect">
            <a:avLst>
              <a:gd name="adj" fmla="val 50000"/>
            </a:avLst>
          </a:prstGeom>
          <a:solidFill>
            <a:srgbClr val="006A71"/>
          </a:solidFill>
          <a:ln>
            <a:noFill/>
          </a:ln>
        </p:spPr>
        <p:style>
          <a:lnRef idx="2">
            <a:schemeClr val="accent1">
              <a:shade val="50000"/>
            </a:schemeClr>
          </a:lnRef>
          <a:fillRef idx="1">
            <a:schemeClr val="accent1"/>
          </a:fillRef>
          <a:effectRef idx="0">
            <a:schemeClr val="accent1"/>
          </a:effectRef>
          <a:fontRef idx="minor">
            <a:schemeClr val="lt1"/>
          </a:fontRef>
        </p:style>
        <p:txBody>
          <a:bodyPr lIns="67124" tIns="33562" rIns="67124" bIns="33562" rtlCol="0" anchor="ctr">
            <a:normAutofit fontScale="70000" lnSpcReduction="20000"/>
          </a:bodyPr>
          <a:lstStyle/>
          <a:p>
            <a:pPr algn="ctr"/>
            <a:endParaRPr lang="en-US" sz="1350"/>
          </a:p>
        </p:txBody>
      </p:sp>
      <p:sp>
        <p:nvSpPr>
          <p:cNvPr id="16" name="Rounded Rectangle 15"/>
          <p:cNvSpPr/>
          <p:nvPr/>
        </p:nvSpPr>
        <p:spPr>
          <a:xfrm>
            <a:off x="8963097" y="5365867"/>
            <a:ext cx="1863190" cy="255820"/>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7124" tIns="33562" rIns="67124" bIns="33562" rtlCol="0" anchor="ctr">
            <a:normAutofit fontScale="70000" lnSpcReduction="20000"/>
          </a:bodyPr>
          <a:lstStyle/>
          <a:p>
            <a:pPr algn="ctr"/>
            <a:endParaRPr lang="en-US" sz="1350"/>
          </a:p>
        </p:txBody>
      </p:sp>
      <p:sp>
        <p:nvSpPr>
          <p:cNvPr id="17" name="Rounded Rectangle 16"/>
          <p:cNvSpPr/>
          <p:nvPr/>
        </p:nvSpPr>
        <p:spPr>
          <a:xfrm>
            <a:off x="2539616" y="1380727"/>
            <a:ext cx="1863190" cy="255820"/>
          </a:xfrm>
          <a:prstGeom prst="roundRect">
            <a:avLst>
              <a:gd name="adj" fmla="val 50000"/>
            </a:avLst>
          </a:prstGeom>
          <a:solidFill>
            <a:srgbClr val="F98007"/>
          </a:solidFill>
          <a:ln>
            <a:noFill/>
          </a:ln>
        </p:spPr>
        <p:style>
          <a:lnRef idx="2">
            <a:schemeClr val="accent1">
              <a:shade val="50000"/>
            </a:schemeClr>
          </a:lnRef>
          <a:fillRef idx="1">
            <a:schemeClr val="accent1"/>
          </a:fillRef>
          <a:effectRef idx="0">
            <a:schemeClr val="accent1"/>
          </a:effectRef>
          <a:fontRef idx="minor">
            <a:schemeClr val="lt1"/>
          </a:fontRef>
        </p:style>
        <p:txBody>
          <a:bodyPr lIns="67124" tIns="33562" rIns="67124" bIns="33562" rtlCol="0" anchor="ctr">
            <a:normAutofit fontScale="70000" lnSpcReduction="20000"/>
          </a:bodyPr>
          <a:lstStyle/>
          <a:p>
            <a:pPr algn="ctr"/>
            <a:endParaRPr lang="en-US" sz="1350"/>
          </a:p>
        </p:txBody>
      </p:sp>
      <p:sp>
        <p:nvSpPr>
          <p:cNvPr id="18" name="Rounded Rectangle 17"/>
          <p:cNvSpPr/>
          <p:nvPr/>
        </p:nvSpPr>
        <p:spPr>
          <a:xfrm>
            <a:off x="2541205" y="1910711"/>
            <a:ext cx="1863190" cy="255820"/>
          </a:xfrm>
          <a:prstGeom prst="roundRect">
            <a:avLst>
              <a:gd name="adj" fmla="val 50000"/>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7124" tIns="33562" rIns="67124" bIns="33562" rtlCol="0" anchor="ctr">
            <a:normAutofit fontScale="70000" lnSpcReduction="20000"/>
          </a:bodyPr>
          <a:lstStyle/>
          <a:p>
            <a:pPr algn="ctr"/>
            <a:endParaRPr lang="en-US" sz="1350"/>
          </a:p>
        </p:txBody>
      </p:sp>
      <p:sp>
        <p:nvSpPr>
          <p:cNvPr id="19" name="Rounded Rectangle 18"/>
          <p:cNvSpPr/>
          <p:nvPr/>
        </p:nvSpPr>
        <p:spPr>
          <a:xfrm>
            <a:off x="2547158" y="2477850"/>
            <a:ext cx="1863190" cy="255820"/>
          </a:xfrm>
          <a:prstGeom prst="roundRect">
            <a:avLst>
              <a:gd name="adj" fmla="val 50000"/>
            </a:avLst>
          </a:prstGeom>
          <a:solidFill>
            <a:srgbClr val="006A71"/>
          </a:solidFill>
          <a:ln>
            <a:noFill/>
          </a:ln>
        </p:spPr>
        <p:style>
          <a:lnRef idx="2">
            <a:schemeClr val="accent1">
              <a:shade val="50000"/>
            </a:schemeClr>
          </a:lnRef>
          <a:fillRef idx="1">
            <a:schemeClr val="accent1"/>
          </a:fillRef>
          <a:effectRef idx="0">
            <a:schemeClr val="accent1"/>
          </a:effectRef>
          <a:fontRef idx="minor">
            <a:schemeClr val="lt1"/>
          </a:fontRef>
        </p:style>
        <p:txBody>
          <a:bodyPr lIns="67124" tIns="33562" rIns="67124" bIns="33562" rtlCol="0" anchor="ctr">
            <a:normAutofit fontScale="70000" lnSpcReduction="20000"/>
          </a:bodyPr>
          <a:lstStyle/>
          <a:p>
            <a:pPr algn="ctr"/>
            <a:endParaRPr lang="en-US" sz="1350"/>
          </a:p>
        </p:txBody>
      </p:sp>
      <p:sp>
        <p:nvSpPr>
          <p:cNvPr id="21" name="TextBox 20"/>
          <p:cNvSpPr txBox="1"/>
          <p:nvPr/>
        </p:nvSpPr>
        <p:spPr>
          <a:xfrm>
            <a:off x="2547158" y="5664687"/>
            <a:ext cx="7665720" cy="744584"/>
          </a:xfrm>
          <a:prstGeom prst="rect">
            <a:avLst/>
          </a:prstGeom>
          <a:noFill/>
        </p:spPr>
        <p:txBody>
          <a:bodyPr wrap="square" lIns="0" rtlCol="0" anchor="ctr" anchorCtr="0">
            <a:normAutofit/>
          </a:bodyPr>
          <a:lstStyle/>
          <a:p>
            <a:pPr algn="ctr"/>
            <a:r>
              <a:rPr lang="en-US" sz="3000" b="1" dirty="0" smtClean="0">
                <a:solidFill>
                  <a:schemeClr val="tx1">
                    <a:lumMod val="50000"/>
                    <a:lumOff val="50000"/>
                  </a:schemeClr>
                </a:solidFill>
                <a:effectLst>
                  <a:outerShdw blurRad="38100" dist="38100" dir="2700000" algn="tl">
                    <a:srgbClr val="000000">
                      <a:alpha val="43137"/>
                    </a:srgbClr>
                  </a:outerShdw>
                </a:effectLst>
                <a:latin typeface="Arial Nova" panose="020B0504020202020204" pitchFamily="34" charset="0"/>
              </a:rPr>
              <a:t>Prospectus</a:t>
            </a:r>
            <a:endParaRPr lang="en-US" sz="3000" b="1" dirty="0">
              <a:solidFill>
                <a:schemeClr val="tx1">
                  <a:lumMod val="50000"/>
                  <a:lumOff val="50000"/>
                </a:schemeClr>
              </a:solidFill>
              <a:effectLst>
                <a:outerShdw blurRad="38100" dist="38100" dir="2700000" algn="tl">
                  <a:srgbClr val="000000">
                    <a:alpha val="43137"/>
                  </a:srgbClr>
                </a:outerShdw>
              </a:effectLst>
              <a:latin typeface="Arial Nova" panose="020B0504020202020204" pitchFamily="34" charset="0"/>
            </a:endParaRPr>
          </a:p>
        </p:txBody>
      </p:sp>
      <p:sp>
        <p:nvSpPr>
          <p:cNvPr id="23" name="Freeform 6"/>
          <p:cNvSpPr>
            <a:spLocks/>
          </p:cNvSpPr>
          <p:nvPr/>
        </p:nvSpPr>
        <p:spPr bwMode="auto">
          <a:xfrm>
            <a:off x="2512610" y="4401224"/>
            <a:ext cx="2940093" cy="1059130"/>
          </a:xfrm>
          <a:custGeom>
            <a:avLst/>
            <a:gdLst>
              <a:gd name="T0" fmla="*/ 408 w 1559"/>
              <a:gd name="T1" fmla="*/ 22 h 550"/>
              <a:gd name="T2" fmla="*/ 477 w 1559"/>
              <a:gd name="T3" fmla="*/ 42 h 550"/>
              <a:gd name="T4" fmla="*/ 557 w 1559"/>
              <a:gd name="T5" fmla="*/ 102 h 550"/>
              <a:gd name="T6" fmla="*/ 1479 w 1559"/>
              <a:gd name="T7" fmla="*/ 102 h 550"/>
              <a:gd name="T8" fmla="*/ 1559 w 1559"/>
              <a:gd name="T9" fmla="*/ 182 h 550"/>
              <a:gd name="T10" fmla="*/ 1559 w 1559"/>
              <a:gd name="T11" fmla="*/ 362 h 550"/>
              <a:gd name="T12" fmla="*/ 1479 w 1559"/>
              <a:gd name="T13" fmla="*/ 442 h 550"/>
              <a:gd name="T14" fmla="*/ 557 w 1559"/>
              <a:gd name="T15" fmla="*/ 442 h 550"/>
              <a:gd name="T16" fmla="*/ 477 w 1559"/>
              <a:gd name="T17" fmla="*/ 505 h 550"/>
              <a:gd name="T18" fmla="*/ 408 w 1559"/>
              <a:gd name="T19" fmla="*/ 528 h 550"/>
              <a:gd name="T20" fmla="*/ 38 w 1559"/>
              <a:gd name="T21" fmla="*/ 315 h 550"/>
              <a:gd name="T22" fmla="*/ 38 w 1559"/>
              <a:gd name="T23" fmla="*/ 235 h 550"/>
              <a:gd name="T24" fmla="*/ 408 w 1559"/>
              <a:gd name="T25" fmla="*/ 22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59" h="550">
                <a:moveTo>
                  <a:pt x="408" y="22"/>
                </a:moveTo>
                <a:cubicBezTo>
                  <a:pt x="446" y="0"/>
                  <a:pt x="477" y="9"/>
                  <a:pt x="477" y="42"/>
                </a:cubicBezTo>
                <a:cubicBezTo>
                  <a:pt x="477" y="75"/>
                  <a:pt x="513" y="102"/>
                  <a:pt x="557" y="102"/>
                </a:cubicBezTo>
                <a:cubicBezTo>
                  <a:pt x="1479" y="102"/>
                  <a:pt x="1479" y="102"/>
                  <a:pt x="1479" y="102"/>
                </a:cubicBezTo>
                <a:cubicBezTo>
                  <a:pt x="1523" y="102"/>
                  <a:pt x="1559" y="138"/>
                  <a:pt x="1559" y="182"/>
                </a:cubicBezTo>
                <a:cubicBezTo>
                  <a:pt x="1559" y="362"/>
                  <a:pt x="1559" y="362"/>
                  <a:pt x="1559" y="362"/>
                </a:cubicBezTo>
                <a:cubicBezTo>
                  <a:pt x="1559" y="406"/>
                  <a:pt x="1523" y="442"/>
                  <a:pt x="1479" y="442"/>
                </a:cubicBezTo>
                <a:cubicBezTo>
                  <a:pt x="557" y="442"/>
                  <a:pt x="557" y="442"/>
                  <a:pt x="557" y="442"/>
                </a:cubicBezTo>
                <a:cubicBezTo>
                  <a:pt x="513" y="442"/>
                  <a:pt x="477" y="471"/>
                  <a:pt x="477" y="505"/>
                </a:cubicBezTo>
                <a:cubicBezTo>
                  <a:pt x="477" y="540"/>
                  <a:pt x="446" y="550"/>
                  <a:pt x="408" y="528"/>
                </a:cubicBezTo>
                <a:cubicBezTo>
                  <a:pt x="38" y="315"/>
                  <a:pt x="38" y="315"/>
                  <a:pt x="38" y="315"/>
                </a:cubicBezTo>
                <a:cubicBezTo>
                  <a:pt x="0" y="293"/>
                  <a:pt x="0" y="257"/>
                  <a:pt x="38" y="235"/>
                </a:cubicBezTo>
                <a:lnTo>
                  <a:pt x="408" y="22"/>
                </a:lnTo>
                <a:close/>
              </a:path>
            </a:pathLst>
          </a:custGeom>
          <a:solidFill>
            <a:srgbClr val="006A71"/>
          </a:solidFill>
          <a:ln>
            <a:noFill/>
          </a:ln>
        </p:spPr>
        <p:txBody>
          <a:bodyPr vert="horz" wrap="square" lIns="67124" tIns="33562" rIns="67124" bIns="33562" numCol="1" anchor="t" anchorCtr="0" compatLnSpc="1">
            <a:prstTxWarp prst="textNoShape">
              <a:avLst/>
            </a:prstTxWarp>
            <a:normAutofit/>
          </a:bodyPr>
          <a:lstStyle/>
          <a:p>
            <a:endParaRPr lang="en-US" sz="1350"/>
          </a:p>
        </p:txBody>
      </p:sp>
      <p:sp>
        <p:nvSpPr>
          <p:cNvPr id="24" name="Title 1"/>
          <p:cNvSpPr txBox="1">
            <a:spLocks/>
          </p:cNvSpPr>
          <p:nvPr/>
        </p:nvSpPr>
        <p:spPr>
          <a:xfrm>
            <a:off x="3478753" y="-64262"/>
            <a:ext cx="7172052" cy="154515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endParaRPr lang="en-US" sz="2000" dirty="0">
              <a:solidFill>
                <a:srgbClr val="272727"/>
              </a:solidFill>
              <a:effectLst>
                <a:outerShdw blurRad="38100" dist="38100" dir="2700000" algn="tl">
                  <a:srgbClr val="000000">
                    <a:alpha val="43137"/>
                  </a:srgbClr>
                </a:outerShdw>
              </a:effectLst>
              <a:latin typeface="Arial Nova" panose="020B0504020202020204" pitchFamily="34" charset="0"/>
              <a:cs typeface="Arial"/>
            </a:endParaRPr>
          </a:p>
        </p:txBody>
      </p:sp>
      <p:pic>
        <p:nvPicPr>
          <p:cNvPr id="25" name="Picture 24" descr="JPC Logo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01960" y="6206326"/>
            <a:ext cx="1766041" cy="651674"/>
          </a:xfrm>
          <a:prstGeom prst="rect">
            <a:avLst/>
          </a:prstGeom>
        </p:spPr>
      </p:pic>
      <p:grpSp>
        <p:nvGrpSpPr>
          <p:cNvPr id="26" name="Group 25"/>
          <p:cNvGrpSpPr/>
          <p:nvPr/>
        </p:nvGrpSpPr>
        <p:grpSpPr>
          <a:xfrm>
            <a:off x="4874979" y="1797882"/>
            <a:ext cx="3118927" cy="3132907"/>
            <a:chOff x="1813" y="0"/>
            <a:chExt cx="809173" cy="812800"/>
          </a:xfrm>
        </p:grpSpPr>
        <p:sp>
          <p:nvSpPr>
            <p:cNvPr id="27" name="Freeform 2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D9EA3"/>
            </a:solidFill>
          </p:spPr>
          <p:txBody>
            <a:bodyPr/>
            <a:lstStyle/>
            <a:p>
              <a:endParaRPr lang="en-ZA"/>
            </a:p>
          </p:txBody>
        </p:sp>
        <p:sp>
          <p:nvSpPr>
            <p:cNvPr id="28" name="TextBox 17"/>
            <p:cNvSpPr txBox="1"/>
            <p:nvPr/>
          </p:nvSpPr>
          <p:spPr>
            <a:xfrm>
              <a:off x="76200" y="28575"/>
              <a:ext cx="660400" cy="708025"/>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960"/>
                </a:lnSpc>
              </a:pPr>
              <a:endParaRPr/>
            </a:p>
          </p:txBody>
        </p:sp>
      </p:grpSp>
      <p:sp>
        <p:nvSpPr>
          <p:cNvPr id="31" name="TextBox 17"/>
          <p:cNvSpPr txBox="1"/>
          <p:nvPr/>
        </p:nvSpPr>
        <p:spPr>
          <a:xfrm>
            <a:off x="5161701" y="1880760"/>
            <a:ext cx="2545487" cy="2729056"/>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960"/>
              </a:lnSpc>
            </a:pPr>
            <a:endParaRPr/>
          </a:p>
        </p:txBody>
      </p:sp>
      <p:sp>
        <p:nvSpPr>
          <p:cNvPr id="2" name="TextBox 1"/>
          <p:cNvSpPr txBox="1"/>
          <p:nvPr/>
        </p:nvSpPr>
        <p:spPr>
          <a:xfrm>
            <a:off x="5778145" y="2150673"/>
            <a:ext cx="1876231" cy="2554545"/>
          </a:xfrm>
          <a:prstGeom prst="rect">
            <a:avLst/>
          </a:prstGeom>
          <a:noFill/>
        </p:spPr>
        <p:txBody>
          <a:bodyPr wrap="square" rtlCol="0">
            <a:spAutoFit/>
          </a:bodyPr>
          <a:lstStyle/>
          <a:p>
            <a:r>
              <a:rPr lang="en-US" sz="8000" dirty="0" smtClean="0">
                <a:solidFill>
                  <a:schemeClr val="bg1"/>
                </a:solidFill>
                <a:latin typeface="Arial Nova" panose="020B0504020202020204"/>
              </a:rPr>
              <a:t>2023</a:t>
            </a:r>
            <a:endParaRPr lang="en-ZA" sz="8000" dirty="0">
              <a:solidFill>
                <a:schemeClr val="bg1"/>
              </a:solidFill>
              <a:latin typeface="Arial Nova" panose="020B0504020202020204"/>
            </a:endParaRPr>
          </a:p>
        </p:txBody>
      </p:sp>
      <p:sp>
        <p:nvSpPr>
          <p:cNvPr id="32" name="TextBox 31"/>
          <p:cNvSpPr txBox="1"/>
          <p:nvPr/>
        </p:nvSpPr>
        <p:spPr>
          <a:xfrm>
            <a:off x="2798229" y="148538"/>
            <a:ext cx="7836061" cy="646331"/>
          </a:xfrm>
          <a:prstGeom prst="rect">
            <a:avLst/>
          </a:prstGeom>
          <a:noFill/>
        </p:spPr>
        <p:txBody>
          <a:bodyPr wrap="square" rtlCol="0">
            <a:spAutoFit/>
          </a:bodyPr>
          <a:lstStyle/>
          <a:p>
            <a:r>
              <a:rPr lang="en-US" sz="3600" b="1" dirty="0">
                <a:latin typeface="Arial Nova" panose="020B0504020202020204" pitchFamily="34" charset="0"/>
              </a:rPr>
              <a:t>Orlando </a:t>
            </a:r>
            <a:r>
              <a:rPr lang="en-US" sz="3600" b="1" dirty="0" err="1">
                <a:latin typeface="Arial Nova" panose="020B0504020202020204" pitchFamily="34" charset="0"/>
              </a:rPr>
              <a:t>eKhaya</a:t>
            </a:r>
            <a:r>
              <a:rPr lang="en-US" sz="3600" b="1" dirty="0">
                <a:latin typeface="Arial Nova" panose="020B0504020202020204" pitchFamily="34" charset="0"/>
              </a:rPr>
              <a:t> &amp; Cottesloe Project</a:t>
            </a:r>
            <a:endParaRPr lang="en-ZA" sz="3600" b="1" dirty="0"/>
          </a:p>
        </p:txBody>
      </p:sp>
      <p:pic>
        <p:nvPicPr>
          <p:cNvPr id="33" name="Content Placeholder 4" descr="Shape, rectangle&#10;&#10;Description automatically generated">
            <a:extLst>
              <a:ext uri="{FF2B5EF4-FFF2-40B4-BE49-F238E27FC236}">
                <a16:creationId xmlns:a16="http://schemas.microsoft.com/office/drawing/2014/main" id="{E28360DE-C374-5BDF-EFF1-10776535C7AB}"/>
              </a:ext>
            </a:extLst>
          </p:cNvPr>
          <p:cNvPicPr>
            <a:picLocks noChangeAspect="1"/>
          </p:cNvPicPr>
          <p:nvPr/>
        </p:nvPicPr>
        <p:blipFill>
          <a:blip r:embed="rId3"/>
          <a:stretch>
            <a:fillRect/>
          </a:stretch>
        </p:blipFill>
        <p:spPr>
          <a:xfrm>
            <a:off x="-12192" y="-12192"/>
            <a:ext cx="1746746" cy="6788130"/>
          </a:xfrm>
          <a:prstGeom prst="rect">
            <a:avLst/>
          </a:prstGeom>
        </p:spPr>
      </p:pic>
      <p:sp>
        <p:nvSpPr>
          <p:cNvPr id="3" name="Slide Number Placeholder 2"/>
          <p:cNvSpPr>
            <a:spLocks noGrp="1"/>
          </p:cNvSpPr>
          <p:nvPr>
            <p:ph type="sldNum" sz="quarter" idx="12"/>
          </p:nvPr>
        </p:nvSpPr>
        <p:spPr/>
        <p:txBody>
          <a:bodyPr/>
          <a:lstStyle/>
          <a:p>
            <a:fld id="{4BA915EE-10CB-4CF1-8569-6154455DA573}" type="slidenum">
              <a:rPr lang="en-US" smtClean="0"/>
              <a:t>1</a:t>
            </a:fld>
            <a:endParaRPr lang="en-US"/>
          </a:p>
        </p:txBody>
      </p:sp>
    </p:spTree>
    <p:extLst>
      <p:ext uri="{BB962C8B-B14F-4D97-AF65-F5344CB8AC3E}">
        <p14:creationId xmlns:p14="http://schemas.microsoft.com/office/powerpoint/2010/main" val="2686705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8000"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0-#ppt_w/2"/>
                                          </p:val>
                                        </p:tav>
                                        <p:tav tm="100000">
                                          <p:val>
                                            <p:strVal val="#ppt_x"/>
                                          </p:val>
                                        </p:tav>
                                      </p:tavLst>
                                    </p:anim>
                                    <p:anim calcmode="lin" valueType="num">
                                      <p:cBhvr additive="base">
                                        <p:cTn id="8" dur="12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decel="48000" fill="hold" grpId="0" nodeType="with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250" fill="hold"/>
                                        <p:tgtEl>
                                          <p:spTgt spid="6"/>
                                        </p:tgtEl>
                                        <p:attrNameLst>
                                          <p:attrName>ppt_x</p:attrName>
                                        </p:attrNameLst>
                                      </p:cBhvr>
                                      <p:tavLst>
                                        <p:tav tm="0">
                                          <p:val>
                                            <p:strVal val="1+#ppt_w/2"/>
                                          </p:val>
                                        </p:tav>
                                        <p:tav tm="100000">
                                          <p:val>
                                            <p:strVal val="#ppt_x"/>
                                          </p:val>
                                        </p:tav>
                                      </p:tavLst>
                                    </p:anim>
                                    <p:anim calcmode="lin" valueType="num">
                                      <p:cBhvr additive="base">
                                        <p:cTn id="12" dur="1250" fill="hold"/>
                                        <p:tgtEl>
                                          <p:spTgt spid="6"/>
                                        </p:tgtEl>
                                        <p:attrNameLst>
                                          <p:attrName>ppt_y</p:attrName>
                                        </p:attrNameLst>
                                      </p:cBhvr>
                                      <p:tavLst>
                                        <p:tav tm="0">
                                          <p:val>
                                            <p:strVal val="#ppt_y"/>
                                          </p:val>
                                        </p:tav>
                                        <p:tav tm="100000">
                                          <p:val>
                                            <p:strVal val="#ppt_y"/>
                                          </p:val>
                                        </p:tav>
                                      </p:tavLst>
                                    </p:anim>
                                  </p:childTnLst>
                                </p:cTn>
                              </p:par>
                              <p:par>
                                <p:cTn id="13" presetID="2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p:stCondLst>
                              <p:cond delay="175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par>
                          <p:cTn id="35" fill="hold">
                            <p:stCondLst>
                              <p:cond delay="2250"/>
                            </p:stCondLst>
                            <p:childTnLst>
                              <p:par>
                                <p:cTn id="36" presetID="10" presetClass="entr" presetSubtype="0" fill="hold" grpId="0"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par>
                          <p:cTn id="39" fill="hold">
                            <p:stCondLst>
                              <p:cond delay="2750"/>
                            </p:stCondLst>
                            <p:childTnLst>
                              <p:par>
                                <p:cTn id="40" presetID="10" presetClass="entr" presetSubtype="0" fill="hold" grpId="0" nodeType="after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par>
                          <p:cTn id="43" fill="hold">
                            <p:stCondLst>
                              <p:cond delay="3250"/>
                            </p:stCondLst>
                            <p:childTnLst>
                              <p:par>
                                <p:cTn id="44" presetID="22" presetClass="entr" presetSubtype="2" fill="hold" grpId="0" nodeType="after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right)">
                                      <p:cBhvr>
                                        <p:cTn id="4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animBg="1"/>
      <p:bldP spid="14" grpId="0" animBg="1"/>
      <p:bldP spid="15" grpId="0" animBg="1"/>
      <p:bldP spid="16" grpId="0" animBg="1"/>
      <p:bldP spid="17" grpId="0" animBg="1"/>
      <p:bldP spid="18" grpId="0" animBg="1"/>
      <p:bldP spid="19" grpId="0" animBg="1"/>
      <p:bldP spid="21" grpId="0"/>
      <p:bldP spid="2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20CA2-AFF2-2484-B6B5-B232BFAAFDB8}"/>
              </a:ext>
            </a:extLst>
          </p:cNvPr>
          <p:cNvSpPr>
            <a:spLocks noGrp="1"/>
          </p:cNvSpPr>
          <p:nvPr>
            <p:ph type="title"/>
          </p:nvPr>
        </p:nvSpPr>
        <p:spPr>
          <a:xfrm>
            <a:off x="1835128" y="-228522"/>
            <a:ext cx="9062918" cy="931907"/>
          </a:xfrm>
        </p:spPr>
        <p:txBody>
          <a:bodyPr>
            <a:normAutofit/>
          </a:bodyPr>
          <a:lstStyle/>
          <a:p>
            <a:pPr algn="ctr"/>
            <a:r>
              <a:rPr lang="en-US" sz="2800" dirty="0" smtClean="0">
                <a:latin typeface="Arial" panose="020B0604020202020204" pitchFamily="34" charset="0"/>
                <a:cs typeface="Arial" panose="020B0604020202020204" pitchFamily="34" charset="0"/>
              </a:rPr>
              <a:t>ERF 14 ORLANDO EKHAYA</a:t>
            </a:r>
            <a:endParaRPr lang="en-US" sz="2800" dirty="0">
              <a:latin typeface="Arial" panose="020B0604020202020204" pitchFamily="34" charset="0"/>
              <a:cs typeface="Arial" panose="020B0604020202020204" pitchFamily="34" charset="0"/>
            </a:endParaRPr>
          </a:p>
        </p:txBody>
      </p:sp>
      <p:pic>
        <p:nvPicPr>
          <p:cNvPr id="4" name="Content Placeholder 4" descr="Shape, rectangle&#10;&#10;Description automatically generated">
            <a:extLst>
              <a:ext uri="{FF2B5EF4-FFF2-40B4-BE49-F238E27FC236}">
                <a16:creationId xmlns:a16="http://schemas.microsoft.com/office/drawing/2014/main" id="{E28360DE-C374-5BDF-EFF1-10776535C7AB}"/>
              </a:ext>
            </a:extLst>
          </p:cNvPr>
          <p:cNvPicPr>
            <a:picLocks noChangeAspect="1"/>
          </p:cNvPicPr>
          <p:nvPr/>
        </p:nvPicPr>
        <p:blipFill>
          <a:blip r:embed="rId2"/>
          <a:stretch>
            <a:fillRect/>
          </a:stretch>
        </p:blipFill>
        <p:spPr>
          <a:xfrm>
            <a:off x="-12192" y="-12193"/>
            <a:ext cx="1590299" cy="8164171"/>
          </a:xfrm>
          <a:prstGeom prst="rect">
            <a:avLst/>
          </a:prstGeom>
        </p:spPr>
      </p:pic>
      <p:graphicFrame>
        <p:nvGraphicFramePr>
          <p:cNvPr id="13" name="Table 12"/>
          <p:cNvGraphicFramePr>
            <a:graphicFrameLocks noGrp="1"/>
          </p:cNvGraphicFramePr>
          <p:nvPr>
            <p:extLst>
              <p:ext uri="{D42A27DB-BD31-4B8C-83A1-F6EECF244321}">
                <p14:modId xmlns:p14="http://schemas.microsoft.com/office/powerpoint/2010/main" val="2652115113"/>
              </p:ext>
            </p:extLst>
          </p:nvPr>
        </p:nvGraphicFramePr>
        <p:xfrm>
          <a:off x="5271130" y="703386"/>
          <a:ext cx="6290756" cy="6147160"/>
        </p:xfrm>
        <a:graphic>
          <a:graphicData uri="http://schemas.openxmlformats.org/drawingml/2006/table">
            <a:tbl>
              <a:tblPr firstRow="1" firstCol="1" bandRow="1">
                <a:tableStyleId>{7DF18680-E054-41AD-8BC1-D1AEF772440D}</a:tableStyleId>
              </a:tblPr>
              <a:tblGrid>
                <a:gridCol w="1806678">
                  <a:extLst>
                    <a:ext uri="{9D8B030D-6E8A-4147-A177-3AD203B41FA5}">
                      <a16:colId xmlns:a16="http://schemas.microsoft.com/office/drawing/2014/main" val="1563029105"/>
                    </a:ext>
                  </a:extLst>
                </a:gridCol>
                <a:gridCol w="4484078">
                  <a:extLst>
                    <a:ext uri="{9D8B030D-6E8A-4147-A177-3AD203B41FA5}">
                      <a16:colId xmlns:a16="http://schemas.microsoft.com/office/drawing/2014/main" val="99275706"/>
                    </a:ext>
                  </a:extLst>
                </a:gridCol>
              </a:tblGrid>
              <a:tr h="1425945">
                <a:tc>
                  <a:txBody>
                    <a:bodyPr/>
                    <a:lstStyle/>
                    <a:p>
                      <a:pPr marL="457200" algn="l">
                        <a:lnSpc>
                          <a:spcPct val="115000"/>
                        </a:lnSpc>
                        <a:spcAft>
                          <a:spcPts val="0"/>
                        </a:spcAft>
                      </a:pPr>
                      <a:r>
                        <a:rPr lang="en-GB" sz="1200" b="1" dirty="0">
                          <a:solidFill>
                            <a:schemeClr val="tx1"/>
                          </a:solidFill>
                          <a:effectLst/>
                          <a:latin typeface="Arial Nova" panose="020B0504020202020204" pitchFamily="34" charset="0"/>
                        </a:rPr>
                        <a:t>LOCATION</a:t>
                      </a:r>
                      <a:endParaRPr lang="en-ZA" sz="1200" b="1" dirty="0">
                        <a:solidFill>
                          <a:schemeClr val="tx1"/>
                        </a:solidFill>
                        <a:effectLst/>
                        <a:latin typeface="Arial Nova" panose="020B0504020202020204" pitchFamily="34" charset="0"/>
                        <a:ea typeface="Times New Roman" panose="02020603050405020304" pitchFamily="18" charset="0"/>
                        <a:cs typeface="Times New Roman" panose="02020603050405020304" pitchFamily="18" charset="0"/>
                      </a:endParaRPr>
                    </a:p>
                  </a:txBody>
                  <a:tcPr marL="67905" marR="67905" marT="0" marB="0" anchor="ctr"/>
                </a:tc>
                <a:tc>
                  <a:txBody>
                    <a:bodyPr/>
                    <a:lstStyle/>
                    <a:p>
                      <a:pPr algn="just"/>
                      <a:r>
                        <a:rPr lang="en-GB" sz="1200" b="0" kern="1200" baseline="0" dirty="0" smtClean="0">
                          <a:solidFill>
                            <a:schemeClr val="tx1"/>
                          </a:solidFill>
                          <a:effectLst/>
                          <a:latin typeface="+mn-lt"/>
                          <a:ea typeface="+mn-ea"/>
                          <a:cs typeface="+mn-cs"/>
                        </a:rPr>
                        <a:t>The site is </a:t>
                      </a:r>
                      <a:r>
                        <a:rPr lang="en-GB" sz="1200" b="0" kern="1200" dirty="0" smtClean="0">
                          <a:solidFill>
                            <a:schemeClr val="tx1"/>
                          </a:solidFill>
                          <a:effectLst/>
                          <a:latin typeface="+mn-lt"/>
                          <a:ea typeface="+mn-ea"/>
                          <a:cs typeface="+mn-cs"/>
                        </a:rPr>
                        <a:t> located on Basil Road, along Chris Hani Drive between the </a:t>
                      </a:r>
                      <a:r>
                        <a:rPr lang="en-GB" sz="1200" b="0" kern="1200" dirty="0" err="1" smtClean="0">
                          <a:solidFill>
                            <a:schemeClr val="tx1"/>
                          </a:solidFill>
                          <a:effectLst/>
                          <a:latin typeface="+mn-lt"/>
                          <a:ea typeface="+mn-ea"/>
                          <a:cs typeface="+mn-cs"/>
                        </a:rPr>
                        <a:t>Baralink</a:t>
                      </a:r>
                      <a:r>
                        <a:rPr lang="en-GB" sz="1200" b="0" kern="1200" dirty="0" smtClean="0">
                          <a:solidFill>
                            <a:schemeClr val="tx1"/>
                          </a:solidFill>
                          <a:effectLst/>
                          <a:latin typeface="+mn-lt"/>
                          <a:ea typeface="+mn-ea"/>
                          <a:cs typeface="+mn-cs"/>
                        </a:rPr>
                        <a:t> Node in the east and the </a:t>
                      </a:r>
                      <a:r>
                        <a:rPr lang="en-GB" sz="1200" b="0" kern="1200" dirty="0" err="1" smtClean="0">
                          <a:solidFill>
                            <a:schemeClr val="tx1"/>
                          </a:solidFill>
                          <a:effectLst/>
                          <a:latin typeface="+mn-lt"/>
                          <a:ea typeface="+mn-ea"/>
                          <a:cs typeface="+mn-cs"/>
                        </a:rPr>
                        <a:t>Klipspruit</a:t>
                      </a:r>
                      <a:r>
                        <a:rPr lang="en-GB" sz="1200" b="0" kern="1200" dirty="0" smtClean="0">
                          <a:solidFill>
                            <a:schemeClr val="tx1"/>
                          </a:solidFill>
                          <a:effectLst/>
                          <a:latin typeface="+mn-lt"/>
                          <a:ea typeface="+mn-ea"/>
                          <a:cs typeface="+mn-cs"/>
                        </a:rPr>
                        <a:t> Valley with </a:t>
                      </a:r>
                      <a:r>
                        <a:rPr lang="en-GB" sz="1200" b="0" kern="1200" dirty="0" err="1" smtClean="0">
                          <a:solidFill>
                            <a:schemeClr val="tx1"/>
                          </a:solidFill>
                          <a:effectLst/>
                          <a:latin typeface="+mn-lt"/>
                          <a:ea typeface="+mn-ea"/>
                          <a:cs typeface="+mn-cs"/>
                        </a:rPr>
                        <a:t>Maponya</a:t>
                      </a:r>
                      <a:r>
                        <a:rPr lang="en-GB" sz="1200" b="0" kern="1200" dirty="0" smtClean="0">
                          <a:solidFill>
                            <a:schemeClr val="tx1"/>
                          </a:solidFill>
                          <a:effectLst/>
                          <a:latin typeface="+mn-lt"/>
                          <a:ea typeface="+mn-ea"/>
                          <a:cs typeface="+mn-cs"/>
                        </a:rPr>
                        <a:t> Mall and the </a:t>
                      </a:r>
                      <a:r>
                        <a:rPr lang="en-GB" sz="1200" b="0" kern="1200" dirty="0" err="1" smtClean="0">
                          <a:solidFill>
                            <a:schemeClr val="tx1"/>
                          </a:solidFill>
                          <a:effectLst/>
                          <a:latin typeface="+mn-lt"/>
                          <a:ea typeface="+mn-ea"/>
                          <a:cs typeface="+mn-cs"/>
                        </a:rPr>
                        <a:t>Nancefield</a:t>
                      </a:r>
                      <a:r>
                        <a:rPr lang="en-GB" sz="1200" b="0" kern="1200" dirty="0" smtClean="0">
                          <a:solidFill>
                            <a:schemeClr val="tx1"/>
                          </a:solidFill>
                          <a:effectLst/>
                          <a:latin typeface="+mn-lt"/>
                          <a:ea typeface="+mn-ea"/>
                          <a:cs typeface="+mn-cs"/>
                        </a:rPr>
                        <a:t> Precinct to the west.  The suburb Orlando East borders the Precinct in the north and </a:t>
                      </a:r>
                      <a:r>
                        <a:rPr lang="en-GB" sz="1200" b="0" kern="1200" dirty="0" err="1" smtClean="0">
                          <a:solidFill>
                            <a:schemeClr val="tx1"/>
                          </a:solidFill>
                          <a:effectLst/>
                          <a:latin typeface="+mn-lt"/>
                          <a:ea typeface="+mn-ea"/>
                          <a:cs typeface="+mn-cs"/>
                        </a:rPr>
                        <a:t>Pimville</a:t>
                      </a:r>
                      <a:r>
                        <a:rPr lang="en-GB" sz="1200" b="0" kern="1200" dirty="0" smtClean="0">
                          <a:solidFill>
                            <a:schemeClr val="tx1"/>
                          </a:solidFill>
                          <a:effectLst/>
                          <a:latin typeface="+mn-lt"/>
                          <a:ea typeface="+mn-ea"/>
                          <a:cs typeface="+mn-cs"/>
                        </a:rPr>
                        <a:t> with the University of Johannesburg (UJ) Soweto campus form the southern boundaries. Region D. The subject property is vacant land that forms part of Orlando </a:t>
                      </a:r>
                      <a:r>
                        <a:rPr lang="en-GB" sz="1200" b="0" kern="1200" dirty="0" err="1" smtClean="0">
                          <a:solidFill>
                            <a:schemeClr val="tx1"/>
                          </a:solidFill>
                          <a:effectLst/>
                          <a:latin typeface="+mn-lt"/>
                          <a:ea typeface="+mn-ea"/>
                          <a:cs typeface="+mn-cs"/>
                        </a:rPr>
                        <a:t>Ekhaya</a:t>
                      </a:r>
                      <a:r>
                        <a:rPr lang="en-GB" sz="1200" b="0" kern="1200" dirty="0" smtClean="0">
                          <a:solidFill>
                            <a:schemeClr val="tx1"/>
                          </a:solidFill>
                          <a:effectLst/>
                          <a:latin typeface="+mn-lt"/>
                          <a:ea typeface="+mn-ea"/>
                          <a:cs typeface="+mn-cs"/>
                        </a:rPr>
                        <a:t> Urban Development framework. </a:t>
                      </a:r>
                      <a:endParaRPr lang="en-ZA" sz="1200" b="0" kern="1200" dirty="0">
                        <a:solidFill>
                          <a:schemeClr val="tx1"/>
                        </a:solidFill>
                        <a:effectLst/>
                        <a:latin typeface="+mn-lt"/>
                        <a:ea typeface="+mn-ea"/>
                        <a:cs typeface="+mn-cs"/>
                      </a:endParaRPr>
                    </a:p>
                  </a:txBody>
                  <a:tcPr marL="67905" marR="67905" marT="0" marB="0" anchor="ctr"/>
                </a:tc>
                <a:extLst>
                  <a:ext uri="{0D108BD9-81ED-4DB2-BD59-A6C34878D82A}">
                    <a16:rowId xmlns:a16="http://schemas.microsoft.com/office/drawing/2014/main" val="896711643"/>
                  </a:ext>
                </a:extLst>
              </a:tr>
              <a:tr h="1069459">
                <a:tc>
                  <a:txBody>
                    <a:bodyPr/>
                    <a:lstStyle/>
                    <a:p>
                      <a:pPr marL="457200" algn="l">
                        <a:lnSpc>
                          <a:spcPct val="115000"/>
                        </a:lnSpc>
                        <a:spcAft>
                          <a:spcPts val="0"/>
                        </a:spcAft>
                      </a:pPr>
                      <a:r>
                        <a:rPr lang="en-GB" sz="1200" dirty="0" smtClean="0">
                          <a:solidFill>
                            <a:schemeClr val="tx1"/>
                          </a:solidFill>
                          <a:effectLst/>
                          <a:latin typeface="Arial Nova" panose="020B0504020202020204" pitchFamily="34" charset="0"/>
                        </a:rPr>
                        <a:t>EXTENT   </a:t>
                      </a:r>
                    </a:p>
                    <a:p>
                      <a:pPr marL="457200" algn="l">
                        <a:lnSpc>
                          <a:spcPct val="115000"/>
                        </a:lnSpc>
                        <a:spcAft>
                          <a:spcPts val="0"/>
                        </a:spcAft>
                      </a:pPr>
                      <a:endParaRPr lang="en-GB" sz="1200" dirty="0" smtClean="0">
                        <a:solidFill>
                          <a:schemeClr val="tx1"/>
                        </a:solidFill>
                        <a:effectLst/>
                        <a:latin typeface="Arial Nova" panose="020B0504020202020204" pitchFamily="34" charset="0"/>
                        <a:ea typeface="Times New Roman" panose="02020603050405020304" pitchFamily="18" charset="0"/>
                        <a:cs typeface="Times New Roman" panose="02020603050405020304" pitchFamily="18" charset="0"/>
                      </a:endParaRPr>
                    </a:p>
                    <a:p>
                      <a:pPr marL="457200" algn="l">
                        <a:lnSpc>
                          <a:spcPct val="115000"/>
                        </a:lnSpc>
                        <a:spcAft>
                          <a:spcPts val="0"/>
                        </a:spcAft>
                      </a:pPr>
                      <a:endParaRPr lang="en-GB" sz="1200" dirty="0" smtClean="0">
                        <a:solidFill>
                          <a:schemeClr val="tx1"/>
                        </a:solidFill>
                        <a:effectLst/>
                        <a:latin typeface="Arial Nova" panose="020B0504020202020204" pitchFamily="34" charset="0"/>
                        <a:ea typeface="Times New Roman" panose="02020603050405020304" pitchFamily="18" charset="0"/>
                        <a:cs typeface="Times New Roman" panose="02020603050405020304" pitchFamily="18" charset="0"/>
                      </a:endParaRPr>
                    </a:p>
                    <a:p>
                      <a:pPr marL="457200" algn="l">
                        <a:lnSpc>
                          <a:spcPct val="115000"/>
                        </a:lnSpc>
                        <a:spcAft>
                          <a:spcPts val="0"/>
                        </a:spcAft>
                      </a:pPr>
                      <a:endParaRPr lang="en-GB" sz="1200" dirty="0" smtClean="0">
                        <a:solidFill>
                          <a:schemeClr val="tx1"/>
                        </a:solidFill>
                        <a:effectLst/>
                        <a:latin typeface="Arial Nova" panose="020B0504020202020204" pitchFamily="34" charset="0"/>
                        <a:ea typeface="Times New Roman" panose="02020603050405020304" pitchFamily="18" charset="0"/>
                        <a:cs typeface="Times New Roman" panose="02020603050405020304" pitchFamily="18" charset="0"/>
                      </a:endParaRPr>
                    </a:p>
                    <a:p>
                      <a:pPr marL="457200" algn="l">
                        <a:lnSpc>
                          <a:spcPct val="115000"/>
                        </a:lnSpc>
                        <a:spcAft>
                          <a:spcPts val="0"/>
                        </a:spcAft>
                      </a:pPr>
                      <a:r>
                        <a:rPr lang="en-GB" sz="1200" dirty="0" smtClean="0">
                          <a:solidFill>
                            <a:schemeClr val="tx1"/>
                          </a:solidFill>
                          <a:effectLst/>
                          <a:latin typeface="Arial Nova" panose="020B0504020202020204" pitchFamily="34" charset="0"/>
                          <a:ea typeface="Times New Roman" panose="02020603050405020304" pitchFamily="18" charset="0"/>
                          <a:cs typeface="Times New Roman" panose="02020603050405020304" pitchFamily="18" charset="0"/>
                        </a:rPr>
                        <a:t>ZONING</a:t>
                      </a:r>
                      <a:endParaRPr lang="en-ZA" sz="1200" dirty="0">
                        <a:solidFill>
                          <a:schemeClr val="tx1"/>
                        </a:solidFill>
                        <a:effectLst/>
                        <a:latin typeface="Arial Nova" panose="020B0504020202020204" pitchFamily="34" charset="0"/>
                        <a:ea typeface="Times New Roman" panose="02020603050405020304" pitchFamily="18" charset="0"/>
                        <a:cs typeface="Times New Roman" panose="02020603050405020304" pitchFamily="18" charset="0"/>
                      </a:endParaRPr>
                    </a:p>
                  </a:txBody>
                  <a:tcPr marL="67905" marR="67905" marT="0" marB="0" anchor="ctr"/>
                </a:tc>
                <a:tc>
                  <a:txBody>
                    <a:bodyPr/>
                    <a:lstStyle/>
                    <a:p>
                      <a:r>
                        <a:rPr lang="en-GB" sz="1200" b="1" kern="1200" dirty="0" smtClean="0">
                          <a:solidFill>
                            <a:schemeClr val="dk1"/>
                          </a:solidFill>
                          <a:effectLst/>
                          <a:latin typeface="+mn-lt"/>
                          <a:ea typeface="+mn-ea"/>
                          <a:cs typeface="+mn-cs"/>
                        </a:rPr>
                        <a:t>Total Size </a:t>
                      </a:r>
                      <a:r>
                        <a:rPr lang="en-GB" sz="1200" kern="1200" dirty="0" smtClean="0">
                          <a:solidFill>
                            <a:schemeClr val="dk1"/>
                          </a:solidFill>
                          <a:effectLst/>
                          <a:latin typeface="+mn-lt"/>
                          <a:ea typeface="+mn-ea"/>
                          <a:cs typeface="+mn-cs"/>
                        </a:rPr>
                        <a:t>13,139 m</a:t>
                      </a:r>
                      <a:r>
                        <a:rPr lang="en-GB" sz="1200" kern="1200" dirty="0" smtClean="0">
                          <a:solidFill>
                            <a:schemeClr val="dk1"/>
                          </a:solidFill>
                          <a:effectLst/>
                          <a:latin typeface="Arial" panose="020B0604020202020204" pitchFamily="34" charset="0"/>
                          <a:ea typeface="+mn-ea"/>
                          <a:cs typeface="Arial" panose="020B0604020202020204" pitchFamily="34" charset="0"/>
                        </a:rPr>
                        <a:t>² </a:t>
                      </a:r>
                      <a:endParaRPr lang="en-ZA" sz="1200" b="1" kern="1200" dirty="0" smtClean="0">
                        <a:solidFill>
                          <a:schemeClr val="dk1"/>
                        </a:solidFill>
                        <a:effectLst/>
                        <a:latin typeface="+mn-lt"/>
                        <a:ea typeface="+mn-ea"/>
                        <a:cs typeface="+mn-cs"/>
                      </a:endParaRPr>
                    </a:p>
                    <a:p>
                      <a:r>
                        <a:rPr lang="en-GB" sz="1200" b="1" kern="1200" dirty="0" smtClean="0">
                          <a:solidFill>
                            <a:schemeClr val="dk1"/>
                          </a:solidFill>
                          <a:effectLst/>
                          <a:latin typeface="+mn-lt"/>
                          <a:ea typeface="+mn-ea"/>
                          <a:cs typeface="+mn-cs"/>
                        </a:rPr>
                        <a:t>Electrical Servitude of approximately </a:t>
                      </a:r>
                      <a:r>
                        <a:rPr lang="en-GB" sz="1200" kern="1200" dirty="0" smtClean="0">
                          <a:solidFill>
                            <a:schemeClr val="dk1"/>
                          </a:solidFill>
                          <a:effectLst/>
                          <a:latin typeface="+mn-lt"/>
                          <a:ea typeface="+mn-ea"/>
                          <a:cs typeface="+mn-cs"/>
                        </a:rPr>
                        <a:t>3 069 m</a:t>
                      </a:r>
                      <a:r>
                        <a:rPr lang="en-GB" sz="1200" kern="1200" dirty="0" smtClean="0">
                          <a:solidFill>
                            <a:schemeClr val="dk1"/>
                          </a:solidFill>
                          <a:effectLst/>
                          <a:latin typeface="Arial" panose="020B0604020202020204" pitchFamily="34" charset="0"/>
                          <a:ea typeface="+mn-ea"/>
                          <a:cs typeface="Arial" panose="020B0604020202020204" pitchFamily="34" charset="0"/>
                        </a:rPr>
                        <a:t>² </a:t>
                      </a:r>
                      <a:endParaRPr lang="en-ZA" sz="1200" b="1" kern="1200" dirty="0" smtClean="0">
                        <a:solidFill>
                          <a:schemeClr val="dk1"/>
                        </a:solidFill>
                        <a:effectLst/>
                        <a:latin typeface="+mn-lt"/>
                        <a:ea typeface="+mn-ea"/>
                        <a:cs typeface="+mn-cs"/>
                      </a:endParaRPr>
                    </a:p>
                    <a:p>
                      <a:r>
                        <a:rPr lang="en-GB" sz="1200" b="1" kern="1200" dirty="0" smtClean="0">
                          <a:solidFill>
                            <a:schemeClr val="dk1"/>
                          </a:solidFill>
                          <a:effectLst/>
                          <a:latin typeface="+mn-lt"/>
                          <a:ea typeface="+mn-ea"/>
                          <a:cs typeface="+mn-cs"/>
                        </a:rPr>
                        <a:t>Net Land Area </a:t>
                      </a:r>
                      <a:r>
                        <a:rPr lang="en-GB" sz="1200" b="0" kern="1200" dirty="0" smtClean="0">
                          <a:solidFill>
                            <a:schemeClr val="dk1"/>
                          </a:solidFill>
                          <a:effectLst/>
                          <a:latin typeface="+mn-lt"/>
                          <a:ea typeface="+mn-ea"/>
                          <a:cs typeface="+mn-cs"/>
                        </a:rPr>
                        <a:t>10</a:t>
                      </a:r>
                      <a:r>
                        <a:rPr lang="en-GB" sz="1200" kern="1200" dirty="0" smtClean="0">
                          <a:solidFill>
                            <a:schemeClr val="dk1"/>
                          </a:solidFill>
                          <a:effectLst/>
                          <a:latin typeface="+mn-lt"/>
                          <a:ea typeface="+mn-ea"/>
                          <a:cs typeface="+mn-cs"/>
                        </a:rPr>
                        <a:t>,070 m</a:t>
                      </a:r>
                      <a:r>
                        <a:rPr lang="en-GB" sz="1200" kern="1200" dirty="0" smtClean="0">
                          <a:solidFill>
                            <a:schemeClr val="dk1"/>
                          </a:solidFill>
                          <a:effectLst/>
                          <a:latin typeface="Arial" panose="020B0604020202020204" pitchFamily="34" charset="0"/>
                          <a:ea typeface="+mn-ea"/>
                          <a:cs typeface="Arial" panose="020B0604020202020204" pitchFamily="34" charset="0"/>
                        </a:rPr>
                        <a:t>²</a:t>
                      </a:r>
                      <a:endParaRPr lang="en-GB" sz="1200" kern="1200" dirty="0" smtClean="0">
                        <a:solidFill>
                          <a:schemeClr val="dk1"/>
                        </a:solidFill>
                        <a:effectLst/>
                        <a:latin typeface="+mn-lt"/>
                        <a:ea typeface="+mn-ea"/>
                        <a:cs typeface="+mn-cs"/>
                      </a:endParaRPr>
                    </a:p>
                    <a:p>
                      <a:endParaRPr lang="en-US" sz="1200" kern="1200" dirty="0" smtClean="0">
                        <a:solidFill>
                          <a:schemeClr val="dk1"/>
                        </a:solidFill>
                        <a:effectLst/>
                        <a:latin typeface="+mn-lt"/>
                        <a:ea typeface="+mn-ea"/>
                        <a:cs typeface="+mn-cs"/>
                      </a:endParaRPr>
                    </a:p>
                    <a:p>
                      <a:r>
                        <a:rPr lang="en-US" sz="1200" kern="1200" dirty="0" smtClean="0">
                          <a:solidFill>
                            <a:schemeClr val="dk1"/>
                          </a:solidFill>
                          <a:effectLst/>
                          <a:latin typeface="+mn-lt"/>
                          <a:ea typeface="+mn-ea"/>
                          <a:cs typeface="+mn-cs"/>
                        </a:rPr>
                        <a:t>Business 1</a:t>
                      </a:r>
                      <a:endParaRPr lang="en-ZA" sz="1200" kern="1200" dirty="0">
                        <a:solidFill>
                          <a:schemeClr val="dk1"/>
                        </a:solidFill>
                        <a:effectLst/>
                        <a:latin typeface="+mn-lt"/>
                        <a:ea typeface="+mn-ea"/>
                        <a:cs typeface="+mn-cs"/>
                      </a:endParaRPr>
                    </a:p>
                  </a:txBody>
                  <a:tcPr marL="67905" marR="67905" marT="0" marB="0" anchor="ctr"/>
                </a:tc>
                <a:extLst>
                  <a:ext uri="{0D108BD9-81ED-4DB2-BD59-A6C34878D82A}">
                    <a16:rowId xmlns:a16="http://schemas.microsoft.com/office/drawing/2014/main" val="4235181247"/>
                  </a:ext>
                </a:extLst>
              </a:tr>
              <a:tr h="2639608">
                <a:tc>
                  <a:txBody>
                    <a:bodyPr/>
                    <a:lstStyle/>
                    <a:p>
                      <a:pPr marL="457200" algn="l">
                        <a:lnSpc>
                          <a:spcPct val="115000"/>
                        </a:lnSpc>
                        <a:spcAft>
                          <a:spcPts val="0"/>
                        </a:spcAft>
                      </a:pPr>
                      <a:r>
                        <a:rPr lang="en-GB" sz="1200" dirty="0">
                          <a:solidFill>
                            <a:schemeClr val="tx1"/>
                          </a:solidFill>
                          <a:effectLst/>
                          <a:latin typeface="Arial Nova" panose="020B0504020202020204" pitchFamily="34" charset="0"/>
                        </a:rPr>
                        <a:t>DEVELOPMENT OBJECTIVES</a:t>
                      </a:r>
                      <a:endParaRPr lang="en-ZA" sz="1200" dirty="0">
                        <a:solidFill>
                          <a:schemeClr val="tx1"/>
                        </a:solidFill>
                        <a:effectLst/>
                        <a:latin typeface="Arial Nova" panose="020B0504020202020204" pitchFamily="34" charset="0"/>
                        <a:ea typeface="Times New Roman" panose="02020603050405020304" pitchFamily="18" charset="0"/>
                        <a:cs typeface="Times New Roman" panose="02020603050405020304" pitchFamily="18" charset="0"/>
                      </a:endParaRPr>
                    </a:p>
                  </a:txBody>
                  <a:tcPr marL="67905" marR="67905" marT="0" marB="0" anchor="ctr"/>
                </a:tc>
                <a:tc>
                  <a:txBody>
                    <a:bodyPr/>
                    <a:lstStyle/>
                    <a:p>
                      <a:pPr algn="just">
                        <a:lnSpc>
                          <a:spcPct val="115000"/>
                        </a:lnSpc>
                        <a:spcAft>
                          <a:spcPts val="800"/>
                        </a:spcAft>
                      </a:pPr>
                      <a:r>
                        <a:rPr lang="en-GB" sz="1200" dirty="0">
                          <a:solidFill>
                            <a:schemeClr val="tx1"/>
                          </a:solidFill>
                          <a:effectLst/>
                          <a:latin typeface="Arial Nova" panose="020B0504020202020204" pitchFamily="34" charset="0"/>
                        </a:rPr>
                        <a:t>Mixed use, </a:t>
                      </a:r>
                      <a:r>
                        <a:rPr lang="en-GB" sz="1200" dirty="0" smtClean="0">
                          <a:solidFill>
                            <a:schemeClr val="tx1"/>
                          </a:solidFill>
                          <a:effectLst/>
                          <a:latin typeface="Arial Nova" panose="020B0504020202020204" pitchFamily="34" charset="0"/>
                        </a:rPr>
                        <a:t> with emphasis</a:t>
                      </a:r>
                      <a:r>
                        <a:rPr lang="en-GB" sz="1200" baseline="0" dirty="0" smtClean="0">
                          <a:solidFill>
                            <a:schemeClr val="tx1"/>
                          </a:solidFill>
                          <a:effectLst/>
                          <a:latin typeface="Arial Nova" panose="020B0504020202020204" pitchFamily="34" charset="0"/>
                        </a:rPr>
                        <a:t> on Student Accommodation </a:t>
                      </a:r>
                      <a:r>
                        <a:rPr lang="en-GB" sz="1200" dirty="0" smtClean="0">
                          <a:solidFill>
                            <a:schemeClr val="tx1"/>
                          </a:solidFill>
                          <a:effectLst/>
                          <a:latin typeface="Arial Nova" panose="020B0504020202020204" pitchFamily="34" charset="0"/>
                        </a:rPr>
                        <a:t>accommodating </a:t>
                      </a:r>
                      <a:r>
                        <a:rPr lang="en-GB" sz="1200" dirty="0">
                          <a:solidFill>
                            <a:schemeClr val="tx1"/>
                          </a:solidFill>
                          <a:effectLst/>
                          <a:latin typeface="Arial Nova" panose="020B0504020202020204" pitchFamily="34" charset="0"/>
                        </a:rPr>
                        <a:t>a </a:t>
                      </a:r>
                      <a:r>
                        <a:rPr lang="en-GB" sz="1200" dirty="0" smtClean="0">
                          <a:solidFill>
                            <a:schemeClr val="tx1"/>
                          </a:solidFill>
                          <a:effectLst/>
                          <a:latin typeface="Arial Nova" panose="020B0504020202020204" pitchFamily="34" charset="0"/>
                        </a:rPr>
                        <a:t>mix </a:t>
                      </a:r>
                      <a:r>
                        <a:rPr lang="en-GB" sz="1200" dirty="0">
                          <a:solidFill>
                            <a:schemeClr val="tx1"/>
                          </a:solidFill>
                          <a:effectLst/>
                          <a:latin typeface="Arial Nova" panose="020B0504020202020204" pitchFamily="34" charset="0"/>
                        </a:rPr>
                        <a:t>of land </a:t>
                      </a:r>
                      <a:r>
                        <a:rPr lang="en-GB" sz="1200" dirty="0" smtClean="0">
                          <a:solidFill>
                            <a:schemeClr val="tx1"/>
                          </a:solidFill>
                          <a:effectLst/>
                          <a:latin typeface="Arial Nova" panose="020B0504020202020204" pitchFamily="34" charset="0"/>
                        </a:rPr>
                        <a:t>uses</a:t>
                      </a:r>
                      <a:r>
                        <a:rPr lang="en-GB" sz="1200" baseline="0" dirty="0" smtClean="0">
                          <a:solidFill>
                            <a:schemeClr val="tx1"/>
                          </a:solidFill>
                          <a:effectLst/>
                          <a:latin typeface="Arial Nova" panose="020B0504020202020204" pitchFamily="34" charset="0"/>
                        </a:rPr>
                        <a:t> that will </a:t>
                      </a:r>
                      <a:r>
                        <a:rPr lang="en-GB" sz="1200" dirty="0" smtClean="0">
                          <a:solidFill>
                            <a:schemeClr val="tx1"/>
                          </a:solidFill>
                          <a:effectLst/>
                          <a:latin typeface="Arial Nova" panose="020B0504020202020204" pitchFamily="34" charset="0"/>
                        </a:rPr>
                        <a:t>support </a:t>
                      </a:r>
                      <a:r>
                        <a:rPr lang="en-GB" sz="1200" dirty="0">
                          <a:solidFill>
                            <a:schemeClr val="tx1"/>
                          </a:solidFill>
                          <a:effectLst/>
                          <a:latin typeface="Arial Nova" panose="020B0504020202020204" pitchFamily="34" charset="0"/>
                        </a:rPr>
                        <a:t>surrounding uses and </a:t>
                      </a:r>
                      <a:r>
                        <a:rPr lang="en-GB" sz="1200" dirty="0" smtClean="0">
                          <a:solidFill>
                            <a:schemeClr val="tx1"/>
                          </a:solidFill>
                          <a:effectLst/>
                          <a:latin typeface="Arial Nova" panose="020B0504020202020204" pitchFamily="34" charset="0"/>
                        </a:rPr>
                        <a:t>activities. </a:t>
                      </a:r>
                      <a:endParaRPr lang="en-ZA" sz="1200" dirty="0">
                        <a:solidFill>
                          <a:schemeClr val="tx1"/>
                        </a:solidFill>
                        <a:effectLst/>
                        <a:latin typeface="Arial Nova" panose="020B0504020202020204" pitchFamily="34" charset="0"/>
                      </a:endParaRPr>
                    </a:p>
                    <a:p>
                      <a:pPr marL="0" marR="0" lvl="0" indent="0" algn="just" defTabSz="914400" rtl="0" eaLnBrk="1" fontAlgn="auto" latinLnBrk="0" hangingPunct="1">
                        <a:lnSpc>
                          <a:spcPct val="115000"/>
                        </a:lnSpc>
                        <a:spcBef>
                          <a:spcPts val="0"/>
                        </a:spcBef>
                        <a:spcAft>
                          <a:spcPts val="800"/>
                        </a:spcAft>
                        <a:buClrTx/>
                        <a:buSzTx/>
                        <a:buFontTx/>
                        <a:buNone/>
                        <a:tabLst/>
                        <a:defRPr/>
                      </a:pPr>
                      <a:r>
                        <a:rPr lang="en-US" sz="1200" dirty="0" smtClean="0">
                          <a:solidFill>
                            <a:schemeClr val="tx1"/>
                          </a:solidFill>
                          <a:latin typeface="Arial" panose="020B0604020202020204" pitchFamily="34" charset="0"/>
                          <a:cs typeface="Arial" panose="020B0604020202020204" pitchFamily="34" charset="0"/>
                        </a:rPr>
                        <a:t>The property shall be developed into mixed use development with special emphasis on Student Accommodation with a minimum of 50% of the total development being earmarked for affordable Student Accommodation at a maximum rental of </a:t>
                      </a:r>
                      <a:r>
                        <a:rPr lang="en-US" sz="1200" baseline="0" dirty="0" smtClean="0">
                          <a:solidFill>
                            <a:schemeClr val="tx1"/>
                          </a:solidFill>
                          <a:latin typeface="Arial" panose="020B0604020202020204" pitchFamily="34" charset="0"/>
                          <a:cs typeface="Arial" panose="020B0604020202020204" pitchFamily="34" charset="0"/>
                        </a:rPr>
                        <a:t>     </a:t>
                      </a:r>
                      <a:r>
                        <a:rPr lang="en-US" sz="1200" dirty="0" smtClean="0">
                          <a:solidFill>
                            <a:schemeClr val="tx1"/>
                          </a:solidFill>
                          <a:latin typeface="Arial" panose="020B0604020202020204" pitchFamily="34" charset="0"/>
                          <a:cs typeface="Arial" panose="020B0604020202020204" pitchFamily="34" charset="0"/>
                        </a:rPr>
                        <a:t>R4 500.00 per unit per month. The allocation of these affordable units (50%) will be in line with the COJ policies.</a:t>
                      </a:r>
                    </a:p>
                    <a:p>
                      <a:pPr marL="0" marR="0" lvl="0" indent="0" algn="just" defTabSz="914400" rtl="0" eaLnBrk="1" fontAlgn="auto" latinLnBrk="0" hangingPunct="1">
                        <a:lnSpc>
                          <a:spcPct val="115000"/>
                        </a:lnSpc>
                        <a:spcBef>
                          <a:spcPts val="0"/>
                        </a:spcBef>
                        <a:spcAft>
                          <a:spcPts val="800"/>
                        </a:spcAft>
                        <a:buClrTx/>
                        <a:buSzTx/>
                        <a:buFontTx/>
                        <a:buNone/>
                        <a:tabLst/>
                        <a:defRPr/>
                      </a:pPr>
                      <a:r>
                        <a:rPr lang="en-GB" sz="1200" dirty="0" smtClean="0">
                          <a:solidFill>
                            <a:schemeClr val="tx1"/>
                          </a:solidFill>
                          <a:effectLst/>
                          <a:latin typeface="Arial Nova" panose="020B0504020202020204" pitchFamily="34" charset="0"/>
                        </a:rPr>
                        <a:t>A well- balanced and sustainable urban structure that is connected and accessible to the residents</a:t>
                      </a:r>
                      <a:r>
                        <a:rPr lang="en-GB" sz="1200" baseline="0" dirty="0" smtClean="0">
                          <a:solidFill>
                            <a:schemeClr val="tx1"/>
                          </a:solidFill>
                          <a:effectLst/>
                          <a:latin typeface="Arial Nova" panose="020B0504020202020204" pitchFamily="34" charset="0"/>
                        </a:rPr>
                        <a:t> </a:t>
                      </a:r>
                      <a:r>
                        <a:rPr lang="en-GB" sz="1200" dirty="0" smtClean="0">
                          <a:solidFill>
                            <a:schemeClr val="tx1"/>
                          </a:solidFill>
                          <a:effectLst/>
                          <a:latin typeface="Arial Nova" panose="020B0504020202020204" pitchFamily="34" charset="0"/>
                        </a:rPr>
                        <a:t>of Soweto and the  City. </a:t>
                      </a:r>
                      <a:endParaRPr lang="en-ZA" sz="1200" dirty="0">
                        <a:solidFill>
                          <a:schemeClr val="tx1"/>
                        </a:solidFill>
                        <a:effectLst/>
                        <a:latin typeface="Arial Nova" panose="020B0504020202020204" pitchFamily="34" charset="0"/>
                      </a:endParaRPr>
                    </a:p>
                  </a:txBody>
                  <a:tcPr marL="67905" marR="67905" marT="0" marB="0" anchor="ctr"/>
                </a:tc>
                <a:extLst>
                  <a:ext uri="{0D108BD9-81ED-4DB2-BD59-A6C34878D82A}">
                    <a16:rowId xmlns:a16="http://schemas.microsoft.com/office/drawing/2014/main" val="59637547"/>
                  </a:ext>
                </a:extLst>
              </a:tr>
              <a:tr h="887717">
                <a:tc>
                  <a:txBody>
                    <a:bodyPr/>
                    <a:lstStyle/>
                    <a:p>
                      <a:pPr marL="457200" algn="l">
                        <a:lnSpc>
                          <a:spcPct val="115000"/>
                        </a:lnSpc>
                        <a:spcAft>
                          <a:spcPts val="0"/>
                        </a:spcAft>
                      </a:pPr>
                      <a:r>
                        <a:rPr lang="en-GB" sz="1200" dirty="0">
                          <a:solidFill>
                            <a:schemeClr val="tx1"/>
                          </a:solidFill>
                          <a:effectLst/>
                          <a:latin typeface="Arial Nova" panose="020B0504020202020204" pitchFamily="34" charset="0"/>
                        </a:rPr>
                        <a:t>DEVELOPMENT YIELDS</a:t>
                      </a:r>
                      <a:endParaRPr lang="en-ZA" sz="1200" dirty="0">
                        <a:solidFill>
                          <a:schemeClr val="tx1"/>
                        </a:solidFill>
                        <a:effectLst/>
                        <a:latin typeface="Arial Nova" panose="020B0504020202020204" pitchFamily="34" charset="0"/>
                        <a:ea typeface="Times New Roman" panose="02020603050405020304" pitchFamily="18" charset="0"/>
                        <a:cs typeface="Times New Roman" panose="02020603050405020304" pitchFamily="18" charset="0"/>
                      </a:endParaRPr>
                    </a:p>
                  </a:txBody>
                  <a:tcPr marL="67905" marR="67905" marT="0" marB="0" anchor="ctr"/>
                </a:tc>
                <a:tc>
                  <a:txBody>
                    <a:bodyPr/>
                    <a:lstStyle/>
                    <a:p>
                      <a:pPr algn="l">
                        <a:lnSpc>
                          <a:spcPct val="107000"/>
                        </a:lnSpc>
                        <a:spcAft>
                          <a:spcPts val="800"/>
                        </a:spcAft>
                      </a:pPr>
                      <a:r>
                        <a:rPr lang="en-ZA" sz="1200" dirty="0" smtClean="0">
                          <a:solidFill>
                            <a:schemeClr val="tx1"/>
                          </a:solidFill>
                          <a:effectLst/>
                          <a:latin typeface="Arial Nova" panose="020B0504020202020204" pitchFamily="34" charset="0"/>
                        </a:rPr>
                        <a:t>Other uses include </a:t>
                      </a:r>
                      <a:r>
                        <a:rPr lang="en-GB" sz="1200" dirty="0" smtClean="0">
                          <a:solidFill>
                            <a:schemeClr val="tx1"/>
                          </a:solidFill>
                          <a:effectLst/>
                          <a:latin typeface="Arial Nova" panose="020B0504020202020204" pitchFamily="34" charset="0"/>
                        </a:rPr>
                        <a:t>businesses, commercial, retail,  and institutional</a:t>
                      </a:r>
                      <a:r>
                        <a:rPr lang="en-GB" sz="1200" baseline="0" dirty="0" smtClean="0">
                          <a:solidFill>
                            <a:schemeClr val="tx1"/>
                          </a:solidFill>
                          <a:effectLst/>
                          <a:latin typeface="Arial Nova" panose="020B0504020202020204" pitchFamily="34" charset="0"/>
                        </a:rPr>
                        <a:t> and recreational facilities.</a:t>
                      </a:r>
                      <a:endParaRPr lang="en-ZA" sz="1200" dirty="0">
                        <a:solidFill>
                          <a:schemeClr val="tx1"/>
                        </a:solidFill>
                        <a:effectLst/>
                        <a:latin typeface="Arial Nova" panose="020B0504020202020204" pitchFamily="34" charset="0"/>
                        <a:ea typeface="Times New Roman" panose="02020603050405020304" pitchFamily="18" charset="0"/>
                        <a:cs typeface="Times New Roman" panose="02020603050405020304" pitchFamily="18" charset="0"/>
                      </a:endParaRPr>
                    </a:p>
                  </a:txBody>
                  <a:tcPr marL="67905" marR="67905" marT="0" marB="0" anchor="ctr"/>
                </a:tc>
                <a:extLst>
                  <a:ext uri="{0D108BD9-81ED-4DB2-BD59-A6C34878D82A}">
                    <a16:rowId xmlns:a16="http://schemas.microsoft.com/office/drawing/2014/main" val="2572784320"/>
                  </a:ext>
                </a:extLst>
              </a:tr>
            </a:tbl>
          </a:graphicData>
        </a:graphic>
      </p:graphicFrame>
      <p:pic>
        <p:nvPicPr>
          <p:cNvPr id="3" name="Picture 2"/>
          <p:cNvPicPr>
            <a:picLocks noChangeAspect="1"/>
          </p:cNvPicPr>
          <p:nvPr/>
        </p:nvPicPr>
        <p:blipFill>
          <a:blip r:embed="rId3"/>
          <a:stretch>
            <a:fillRect/>
          </a:stretch>
        </p:blipFill>
        <p:spPr>
          <a:xfrm>
            <a:off x="1578108" y="703385"/>
            <a:ext cx="3693022" cy="6154615"/>
          </a:xfrm>
          <a:prstGeom prst="rect">
            <a:avLst/>
          </a:prstGeom>
        </p:spPr>
      </p:pic>
      <p:grpSp>
        <p:nvGrpSpPr>
          <p:cNvPr id="7" name="Group 6"/>
          <p:cNvGrpSpPr/>
          <p:nvPr/>
        </p:nvGrpSpPr>
        <p:grpSpPr>
          <a:xfrm>
            <a:off x="-12193" y="0"/>
            <a:ext cx="1604938" cy="2307251"/>
            <a:chOff x="5370454" y="1716452"/>
            <a:chExt cx="6127582" cy="57568"/>
          </a:xfrm>
        </p:grpSpPr>
        <p:sp>
          <p:nvSpPr>
            <p:cNvPr id="8" name="Rectangle 7"/>
            <p:cNvSpPr/>
            <p:nvPr/>
          </p:nvSpPr>
          <p:spPr>
            <a:xfrm flipV="1">
              <a:off x="5370454" y="1728301"/>
              <a:ext cx="1228466" cy="45719"/>
            </a:xfrm>
            <a:prstGeom prst="rect">
              <a:avLst/>
            </a:prstGeom>
            <a:solidFill>
              <a:srgbClr val="FF330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flipV="1">
              <a:off x="6598920" y="1716453"/>
              <a:ext cx="1228466" cy="45719"/>
            </a:xfrm>
            <a:prstGeom prst="rect">
              <a:avLst/>
            </a:prstGeom>
            <a:solidFill>
              <a:srgbClr val="660033">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p:cNvSpPr/>
            <p:nvPr/>
          </p:nvSpPr>
          <p:spPr>
            <a:xfrm flipV="1">
              <a:off x="7827386" y="1728301"/>
              <a:ext cx="1228466" cy="45719"/>
            </a:xfrm>
            <a:prstGeom prst="rect">
              <a:avLst/>
            </a:prstGeom>
            <a:solidFill>
              <a:schemeClr val="tx1">
                <a:lumMod val="65000"/>
                <a:lumOff val="35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p:cNvSpPr/>
            <p:nvPr/>
          </p:nvSpPr>
          <p:spPr>
            <a:xfrm flipV="1">
              <a:off x="9055852" y="1716452"/>
              <a:ext cx="1228466" cy="45719"/>
            </a:xfrm>
            <a:prstGeom prst="rect">
              <a:avLst/>
            </a:prstGeom>
            <a:solidFill>
              <a:srgbClr val="067471">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p:cNvSpPr/>
            <p:nvPr/>
          </p:nvSpPr>
          <p:spPr>
            <a:xfrm flipV="1">
              <a:off x="10269570" y="1728301"/>
              <a:ext cx="1228466" cy="45719"/>
            </a:xfrm>
            <a:prstGeom prst="rect">
              <a:avLst/>
            </a:prstGeom>
            <a:solidFill>
              <a:srgbClr val="FFC0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5" name="Slide Number Placeholder 4"/>
          <p:cNvSpPr>
            <a:spLocks noGrp="1"/>
          </p:cNvSpPr>
          <p:nvPr>
            <p:ph type="sldNum" sz="quarter" idx="12"/>
          </p:nvPr>
        </p:nvSpPr>
        <p:spPr/>
        <p:txBody>
          <a:bodyPr/>
          <a:lstStyle/>
          <a:p>
            <a:fld id="{4BA915EE-10CB-4CF1-8569-6154455DA573}" type="slidenum">
              <a:rPr lang="en-US" smtClean="0"/>
              <a:t>10</a:t>
            </a:fld>
            <a:endParaRPr lang="en-US"/>
          </a:p>
        </p:txBody>
      </p:sp>
    </p:spTree>
    <p:extLst>
      <p:ext uri="{BB962C8B-B14F-4D97-AF65-F5344CB8AC3E}">
        <p14:creationId xmlns:p14="http://schemas.microsoft.com/office/powerpoint/2010/main" val="31213185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20CA2-AFF2-2484-B6B5-B232BFAAFDB8}"/>
              </a:ext>
            </a:extLst>
          </p:cNvPr>
          <p:cNvSpPr>
            <a:spLocks noGrp="1"/>
          </p:cNvSpPr>
          <p:nvPr>
            <p:ph type="title"/>
          </p:nvPr>
        </p:nvSpPr>
        <p:spPr>
          <a:xfrm>
            <a:off x="1835128" y="-228522"/>
            <a:ext cx="9062918" cy="931907"/>
          </a:xfrm>
        </p:spPr>
        <p:txBody>
          <a:bodyPr>
            <a:normAutofit/>
          </a:bodyPr>
          <a:lstStyle/>
          <a:p>
            <a:pPr algn="ctr"/>
            <a:r>
              <a:rPr lang="en-US" sz="2800" dirty="0" smtClean="0">
                <a:latin typeface="Arial" panose="020B0604020202020204" pitchFamily="34" charset="0"/>
                <a:cs typeface="Arial" panose="020B0604020202020204" pitchFamily="34" charset="0"/>
              </a:rPr>
              <a:t>ERF 15 ORLANDO EKHAYA</a:t>
            </a:r>
            <a:endParaRPr lang="en-US" sz="2800" dirty="0">
              <a:latin typeface="Arial" panose="020B0604020202020204" pitchFamily="34" charset="0"/>
              <a:cs typeface="Arial" panose="020B0604020202020204" pitchFamily="34" charset="0"/>
            </a:endParaRPr>
          </a:p>
        </p:txBody>
      </p:sp>
      <p:pic>
        <p:nvPicPr>
          <p:cNvPr id="4" name="Content Placeholder 4" descr="Shape, rectangle&#10;&#10;Description automatically generated">
            <a:extLst>
              <a:ext uri="{FF2B5EF4-FFF2-40B4-BE49-F238E27FC236}">
                <a16:creationId xmlns:a16="http://schemas.microsoft.com/office/drawing/2014/main" id="{E28360DE-C374-5BDF-EFF1-10776535C7AB}"/>
              </a:ext>
            </a:extLst>
          </p:cNvPr>
          <p:cNvPicPr>
            <a:picLocks noChangeAspect="1"/>
          </p:cNvPicPr>
          <p:nvPr/>
        </p:nvPicPr>
        <p:blipFill>
          <a:blip r:embed="rId2"/>
          <a:stretch>
            <a:fillRect/>
          </a:stretch>
        </p:blipFill>
        <p:spPr>
          <a:xfrm>
            <a:off x="-12192" y="-12193"/>
            <a:ext cx="1590299" cy="8164171"/>
          </a:xfrm>
          <a:prstGeom prst="rect">
            <a:avLst/>
          </a:prstGeom>
        </p:spPr>
      </p:pic>
      <p:graphicFrame>
        <p:nvGraphicFramePr>
          <p:cNvPr id="13" name="Table 12"/>
          <p:cNvGraphicFramePr>
            <a:graphicFrameLocks noGrp="1"/>
          </p:cNvGraphicFramePr>
          <p:nvPr>
            <p:extLst>
              <p:ext uri="{D42A27DB-BD31-4B8C-83A1-F6EECF244321}">
                <p14:modId xmlns:p14="http://schemas.microsoft.com/office/powerpoint/2010/main" val="436996109"/>
              </p:ext>
            </p:extLst>
          </p:nvPr>
        </p:nvGraphicFramePr>
        <p:xfrm>
          <a:off x="5271130" y="703386"/>
          <a:ext cx="6290756" cy="6440276"/>
        </p:xfrm>
        <a:graphic>
          <a:graphicData uri="http://schemas.openxmlformats.org/drawingml/2006/table">
            <a:tbl>
              <a:tblPr firstRow="1" firstCol="1" bandRow="1">
                <a:tableStyleId>{7DF18680-E054-41AD-8BC1-D1AEF772440D}</a:tableStyleId>
              </a:tblPr>
              <a:tblGrid>
                <a:gridCol w="1806678">
                  <a:extLst>
                    <a:ext uri="{9D8B030D-6E8A-4147-A177-3AD203B41FA5}">
                      <a16:colId xmlns:a16="http://schemas.microsoft.com/office/drawing/2014/main" val="1563029105"/>
                    </a:ext>
                  </a:extLst>
                </a:gridCol>
                <a:gridCol w="4484078">
                  <a:extLst>
                    <a:ext uri="{9D8B030D-6E8A-4147-A177-3AD203B41FA5}">
                      <a16:colId xmlns:a16="http://schemas.microsoft.com/office/drawing/2014/main" val="99275706"/>
                    </a:ext>
                  </a:extLst>
                </a:gridCol>
              </a:tblGrid>
              <a:tr h="1425945">
                <a:tc>
                  <a:txBody>
                    <a:bodyPr/>
                    <a:lstStyle/>
                    <a:p>
                      <a:pPr marL="457200" algn="l">
                        <a:lnSpc>
                          <a:spcPct val="115000"/>
                        </a:lnSpc>
                        <a:spcAft>
                          <a:spcPts val="0"/>
                        </a:spcAft>
                      </a:pPr>
                      <a:r>
                        <a:rPr lang="en-GB" sz="1200" b="1" dirty="0">
                          <a:solidFill>
                            <a:schemeClr val="tx1"/>
                          </a:solidFill>
                          <a:effectLst/>
                          <a:latin typeface="Arial Nova" panose="020B0504020202020204" pitchFamily="34" charset="0"/>
                        </a:rPr>
                        <a:t>LOCATION</a:t>
                      </a:r>
                      <a:endParaRPr lang="en-ZA" sz="1200" b="1" dirty="0">
                        <a:solidFill>
                          <a:schemeClr val="tx1"/>
                        </a:solidFill>
                        <a:effectLst/>
                        <a:latin typeface="Arial Nova" panose="020B0504020202020204" pitchFamily="34" charset="0"/>
                        <a:ea typeface="Times New Roman" panose="02020603050405020304" pitchFamily="18" charset="0"/>
                        <a:cs typeface="Times New Roman" panose="02020603050405020304" pitchFamily="18" charset="0"/>
                      </a:endParaRPr>
                    </a:p>
                  </a:txBody>
                  <a:tcPr marL="67905" marR="67905" marT="0" marB="0" anchor="ctr"/>
                </a:tc>
                <a:tc>
                  <a:txBody>
                    <a:bodyPr/>
                    <a:lstStyle/>
                    <a:p>
                      <a:pPr algn="just"/>
                      <a:r>
                        <a:rPr lang="en-GB" sz="1200" b="0" kern="1200" baseline="0" dirty="0" smtClean="0">
                          <a:solidFill>
                            <a:schemeClr val="tx1"/>
                          </a:solidFill>
                          <a:effectLst/>
                          <a:latin typeface="+mn-lt"/>
                          <a:ea typeface="+mn-ea"/>
                          <a:cs typeface="+mn-cs"/>
                        </a:rPr>
                        <a:t>The site is </a:t>
                      </a:r>
                      <a:r>
                        <a:rPr lang="en-GB" sz="1200" b="0" kern="1200" dirty="0" smtClean="0">
                          <a:solidFill>
                            <a:schemeClr val="tx1"/>
                          </a:solidFill>
                          <a:effectLst/>
                          <a:latin typeface="+mn-lt"/>
                          <a:ea typeface="+mn-ea"/>
                          <a:cs typeface="+mn-cs"/>
                        </a:rPr>
                        <a:t> located on Basil Road, along Chris Hani Drive between the </a:t>
                      </a:r>
                      <a:r>
                        <a:rPr lang="en-GB" sz="1200" b="0" kern="1200" dirty="0" err="1" smtClean="0">
                          <a:solidFill>
                            <a:schemeClr val="tx1"/>
                          </a:solidFill>
                          <a:effectLst/>
                          <a:latin typeface="+mn-lt"/>
                          <a:ea typeface="+mn-ea"/>
                          <a:cs typeface="+mn-cs"/>
                        </a:rPr>
                        <a:t>Baralink</a:t>
                      </a:r>
                      <a:r>
                        <a:rPr lang="en-GB" sz="1200" b="0" kern="1200" dirty="0" smtClean="0">
                          <a:solidFill>
                            <a:schemeClr val="tx1"/>
                          </a:solidFill>
                          <a:effectLst/>
                          <a:latin typeface="+mn-lt"/>
                          <a:ea typeface="+mn-ea"/>
                          <a:cs typeface="+mn-cs"/>
                        </a:rPr>
                        <a:t> Node in the east and the </a:t>
                      </a:r>
                      <a:r>
                        <a:rPr lang="en-GB" sz="1200" b="0" kern="1200" dirty="0" err="1" smtClean="0">
                          <a:solidFill>
                            <a:schemeClr val="tx1"/>
                          </a:solidFill>
                          <a:effectLst/>
                          <a:latin typeface="+mn-lt"/>
                          <a:ea typeface="+mn-ea"/>
                          <a:cs typeface="+mn-cs"/>
                        </a:rPr>
                        <a:t>Klipspruit</a:t>
                      </a:r>
                      <a:r>
                        <a:rPr lang="en-GB" sz="1200" b="0" kern="1200" dirty="0" smtClean="0">
                          <a:solidFill>
                            <a:schemeClr val="tx1"/>
                          </a:solidFill>
                          <a:effectLst/>
                          <a:latin typeface="+mn-lt"/>
                          <a:ea typeface="+mn-ea"/>
                          <a:cs typeface="+mn-cs"/>
                        </a:rPr>
                        <a:t> Valley with </a:t>
                      </a:r>
                      <a:r>
                        <a:rPr lang="en-GB" sz="1200" b="0" kern="1200" dirty="0" err="1" smtClean="0">
                          <a:solidFill>
                            <a:schemeClr val="tx1"/>
                          </a:solidFill>
                          <a:effectLst/>
                          <a:latin typeface="+mn-lt"/>
                          <a:ea typeface="+mn-ea"/>
                          <a:cs typeface="+mn-cs"/>
                        </a:rPr>
                        <a:t>Maponya</a:t>
                      </a:r>
                      <a:r>
                        <a:rPr lang="en-GB" sz="1200" b="0" kern="1200" dirty="0" smtClean="0">
                          <a:solidFill>
                            <a:schemeClr val="tx1"/>
                          </a:solidFill>
                          <a:effectLst/>
                          <a:latin typeface="+mn-lt"/>
                          <a:ea typeface="+mn-ea"/>
                          <a:cs typeface="+mn-cs"/>
                        </a:rPr>
                        <a:t> Mall and the </a:t>
                      </a:r>
                      <a:r>
                        <a:rPr lang="en-GB" sz="1200" b="0" kern="1200" dirty="0" err="1" smtClean="0">
                          <a:solidFill>
                            <a:schemeClr val="tx1"/>
                          </a:solidFill>
                          <a:effectLst/>
                          <a:latin typeface="+mn-lt"/>
                          <a:ea typeface="+mn-ea"/>
                          <a:cs typeface="+mn-cs"/>
                        </a:rPr>
                        <a:t>Nancefield</a:t>
                      </a:r>
                      <a:r>
                        <a:rPr lang="en-GB" sz="1200" b="0" kern="1200" dirty="0" smtClean="0">
                          <a:solidFill>
                            <a:schemeClr val="tx1"/>
                          </a:solidFill>
                          <a:effectLst/>
                          <a:latin typeface="+mn-lt"/>
                          <a:ea typeface="+mn-ea"/>
                          <a:cs typeface="+mn-cs"/>
                        </a:rPr>
                        <a:t> Precinct to the west.  The suburb Orlando East borders the Precinct in the north and </a:t>
                      </a:r>
                      <a:r>
                        <a:rPr lang="en-GB" sz="1200" b="0" kern="1200" dirty="0" err="1" smtClean="0">
                          <a:solidFill>
                            <a:schemeClr val="tx1"/>
                          </a:solidFill>
                          <a:effectLst/>
                          <a:latin typeface="+mn-lt"/>
                          <a:ea typeface="+mn-ea"/>
                          <a:cs typeface="+mn-cs"/>
                        </a:rPr>
                        <a:t>Pimville</a:t>
                      </a:r>
                      <a:r>
                        <a:rPr lang="en-GB" sz="1200" b="0" kern="1200" dirty="0" smtClean="0">
                          <a:solidFill>
                            <a:schemeClr val="tx1"/>
                          </a:solidFill>
                          <a:effectLst/>
                          <a:latin typeface="+mn-lt"/>
                          <a:ea typeface="+mn-ea"/>
                          <a:cs typeface="+mn-cs"/>
                        </a:rPr>
                        <a:t> with the University of Johannesburg (UJ) Soweto campus form the southern boundaries. Region D. The subject property is vacant land that forms part of Orlando </a:t>
                      </a:r>
                      <a:r>
                        <a:rPr lang="en-GB" sz="1200" b="0" kern="1200" dirty="0" err="1" smtClean="0">
                          <a:solidFill>
                            <a:schemeClr val="tx1"/>
                          </a:solidFill>
                          <a:effectLst/>
                          <a:latin typeface="+mn-lt"/>
                          <a:ea typeface="+mn-ea"/>
                          <a:cs typeface="+mn-cs"/>
                        </a:rPr>
                        <a:t>Ekhaya</a:t>
                      </a:r>
                      <a:r>
                        <a:rPr lang="en-GB" sz="1200" b="0" kern="1200" dirty="0" smtClean="0">
                          <a:solidFill>
                            <a:schemeClr val="tx1"/>
                          </a:solidFill>
                          <a:effectLst/>
                          <a:latin typeface="+mn-lt"/>
                          <a:ea typeface="+mn-ea"/>
                          <a:cs typeface="+mn-cs"/>
                        </a:rPr>
                        <a:t> Urban Development framework. </a:t>
                      </a:r>
                      <a:endParaRPr lang="en-ZA" sz="1200" b="0" kern="1200" dirty="0">
                        <a:solidFill>
                          <a:schemeClr val="tx1"/>
                        </a:solidFill>
                        <a:effectLst/>
                        <a:latin typeface="+mn-lt"/>
                        <a:ea typeface="+mn-ea"/>
                        <a:cs typeface="+mn-cs"/>
                      </a:endParaRPr>
                    </a:p>
                  </a:txBody>
                  <a:tcPr marL="67905" marR="67905" marT="0" marB="0" anchor="ctr"/>
                </a:tc>
                <a:extLst>
                  <a:ext uri="{0D108BD9-81ED-4DB2-BD59-A6C34878D82A}">
                    <a16:rowId xmlns:a16="http://schemas.microsoft.com/office/drawing/2014/main" val="896711643"/>
                  </a:ext>
                </a:extLst>
              </a:tr>
              <a:tr h="1069459">
                <a:tc>
                  <a:txBody>
                    <a:bodyPr/>
                    <a:lstStyle/>
                    <a:p>
                      <a:pPr marL="457200" algn="l">
                        <a:lnSpc>
                          <a:spcPct val="115000"/>
                        </a:lnSpc>
                        <a:spcAft>
                          <a:spcPts val="0"/>
                        </a:spcAft>
                      </a:pPr>
                      <a:r>
                        <a:rPr lang="en-GB" sz="1200" dirty="0" smtClean="0">
                          <a:solidFill>
                            <a:schemeClr val="tx1"/>
                          </a:solidFill>
                          <a:effectLst/>
                          <a:latin typeface="Arial Nova" panose="020B0504020202020204" pitchFamily="34" charset="0"/>
                        </a:rPr>
                        <a:t>EXTENT </a:t>
                      </a:r>
                    </a:p>
                    <a:p>
                      <a:pPr marL="457200" algn="l">
                        <a:lnSpc>
                          <a:spcPct val="115000"/>
                        </a:lnSpc>
                        <a:spcAft>
                          <a:spcPts val="0"/>
                        </a:spcAft>
                      </a:pPr>
                      <a:endParaRPr lang="en-GB" sz="1200" dirty="0" smtClean="0">
                        <a:solidFill>
                          <a:schemeClr val="tx1"/>
                        </a:solidFill>
                        <a:effectLst/>
                        <a:latin typeface="Arial Nova" panose="020B0504020202020204" pitchFamily="34" charset="0"/>
                        <a:ea typeface="Times New Roman" panose="02020603050405020304" pitchFamily="18" charset="0"/>
                        <a:cs typeface="Times New Roman" panose="02020603050405020304" pitchFamily="18" charset="0"/>
                      </a:endParaRPr>
                    </a:p>
                    <a:p>
                      <a:pPr marL="457200" algn="l">
                        <a:lnSpc>
                          <a:spcPct val="115000"/>
                        </a:lnSpc>
                        <a:spcAft>
                          <a:spcPts val="0"/>
                        </a:spcAft>
                      </a:pPr>
                      <a:endParaRPr lang="en-GB" sz="1200" dirty="0" smtClean="0">
                        <a:solidFill>
                          <a:schemeClr val="tx1"/>
                        </a:solidFill>
                        <a:effectLst/>
                        <a:latin typeface="Arial Nova" panose="020B0504020202020204" pitchFamily="34" charset="0"/>
                        <a:ea typeface="Times New Roman" panose="02020603050405020304" pitchFamily="18" charset="0"/>
                        <a:cs typeface="Times New Roman" panose="02020603050405020304" pitchFamily="18" charset="0"/>
                      </a:endParaRPr>
                    </a:p>
                    <a:p>
                      <a:pPr marL="457200" algn="l">
                        <a:lnSpc>
                          <a:spcPct val="115000"/>
                        </a:lnSpc>
                        <a:spcAft>
                          <a:spcPts val="0"/>
                        </a:spcAft>
                      </a:pPr>
                      <a:endParaRPr lang="en-GB" sz="1200" dirty="0" smtClean="0">
                        <a:solidFill>
                          <a:schemeClr val="tx1"/>
                        </a:solidFill>
                        <a:effectLst/>
                        <a:latin typeface="Arial Nova" panose="020B0504020202020204" pitchFamily="34" charset="0"/>
                        <a:ea typeface="Times New Roman" panose="02020603050405020304" pitchFamily="18" charset="0"/>
                        <a:cs typeface="Times New Roman" panose="02020603050405020304" pitchFamily="18" charset="0"/>
                      </a:endParaRPr>
                    </a:p>
                    <a:p>
                      <a:pPr marL="457200" algn="l">
                        <a:lnSpc>
                          <a:spcPct val="115000"/>
                        </a:lnSpc>
                        <a:spcAft>
                          <a:spcPts val="0"/>
                        </a:spcAft>
                      </a:pPr>
                      <a:r>
                        <a:rPr lang="en-GB" sz="1200" dirty="0" smtClean="0">
                          <a:solidFill>
                            <a:schemeClr val="tx1"/>
                          </a:solidFill>
                          <a:effectLst/>
                          <a:latin typeface="Arial Nova" panose="020B0504020202020204" pitchFamily="34" charset="0"/>
                          <a:ea typeface="Times New Roman" panose="02020603050405020304" pitchFamily="18" charset="0"/>
                          <a:cs typeface="Times New Roman" panose="02020603050405020304" pitchFamily="18" charset="0"/>
                        </a:rPr>
                        <a:t>ZONING</a:t>
                      </a:r>
                      <a:endParaRPr lang="en-ZA" sz="1200" dirty="0">
                        <a:solidFill>
                          <a:schemeClr val="tx1"/>
                        </a:solidFill>
                        <a:effectLst/>
                        <a:latin typeface="Arial Nova" panose="020B0504020202020204" pitchFamily="34" charset="0"/>
                        <a:ea typeface="Times New Roman" panose="02020603050405020304" pitchFamily="18" charset="0"/>
                        <a:cs typeface="Times New Roman" panose="02020603050405020304" pitchFamily="18" charset="0"/>
                      </a:endParaRPr>
                    </a:p>
                  </a:txBody>
                  <a:tcPr marL="67905" marR="67905" marT="0" marB="0" anchor="ctr"/>
                </a:tc>
                <a:tc>
                  <a:txBody>
                    <a:bodyPr/>
                    <a:lstStyle/>
                    <a:p>
                      <a:r>
                        <a:rPr lang="en-GB" sz="1200" b="1" kern="1200" dirty="0" smtClean="0">
                          <a:solidFill>
                            <a:schemeClr val="dk1"/>
                          </a:solidFill>
                          <a:effectLst/>
                          <a:latin typeface="+mn-lt"/>
                          <a:ea typeface="+mn-ea"/>
                          <a:cs typeface="+mn-cs"/>
                        </a:rPr>
                        <a:t>Total Size </a:t>
                      </a:r>
                      <a:r>
                        <a:rPr lang="en-GB" sz="1200" b="0" kern="1200" dirty="0" smtClean="0">
                          <a:solidFill>
                            <a:schemeClr val="dk1"/>
                          </a:solidFill>
                          <a:effectLst/>
                          <a:latin typeface="+mn-lt"/>
                          <a:ea typeface="+mn-ea"/>
                          <a:cs typeface="+mn-cs"/>
                        </a:rPr>
                        <a:t>25</a:t>
                      </a:r>
                      <a:r>
                        <a:rPr lang="en-GB" sz="1200" kern="1200" dirty="0" smtClean="0">
                          <a:solidFill>
                            <a:schemeClr val="dk1"/>
                          </a:solidFill>
                          <a:effectLst/>
                          <a:latin typeface="+mn-lt"/>
                          <a:ea typeface="+mn-ea"/>
                          <a:cs typeface="+mn-cs"/>
                        </a:rPr>
                        <a:t>,415 m</a:t>
                      </a:r>
                      <a:r>
                        <a:rPr lang="en-GB" sz="1200" kern="1200" dirty="0" smtClean="0">
                          <a:solidFill>
                            <a:schemeClr val="dk1"/>
                          </a:solidFill>
                          <a:effectLst/>
                          <a:latin typeface="Arial" panose="020B0604020202020204" pitchFamily="34" charset="0"/>
                          <a:ea typeface="+mn-ea"/>
                          <a:cs typeface="Arial" panose="020B0604020202020204" pitchFamily="34" charset="0"/>
                        </a:rPr>
                        <a:t>² </a:t>
                      </a:r>
                      <a:endParaRPr lang="en-ZA" sz="1200" b="1" kern="1200" dirty="0" smtClean="0">
                        <a:solidFill>
                          <a:schemeClr val="dk1"/>
                        </a:solidFill>
                        <a:effectLst/>
                        <a:latin typeface="+mn-lt"/>
                        <a:ea typeface="+mn-ea"/>
                        <a:cs typeface="+mn-cs"/>
                      </a:endParaRPr>
                    </a:p>
                    <a:p>
                      <a:r>
                        <a:rPr lang="en-GB" sz="1200" b="1" kern="1200" dirty="0" smtClean="0">
                          <a:solidFill>
                            <a:schemeClr val="dk1"/>
                          </a:solidFill>
                          <a:effectLst/>
                          <a:latin typeface="+mn-lt"/>
                          <a:ea typeface="+mn-ea"/>
                          <a:cs typeface="+mn-cs"/>
                        </a:rPr>
                        <a:t>Electrical Servitude of approximately </a:t>
                      </a:r>
                      <a:r>
                        <a:rPr lang="en-GB" sz="1200" kern="1200" dirty="0" smtClean="0">
                          <a:solidFill>
                            <a:schemeClr val="dk1"/>
                          </a:solidFill>
                          <a:effectLst/>
                          <a:latin typeface="+mn-lt"/>
                          <a:ea typeface="+mn-ea"/>
                          <a:cs typeface="+mn-cs"/>
                        </a:rPr>
                        <a:t>3 069 m</a:t>
                      </a:r>
                      <a:r>
                        <a:rPr lang="en-GB" sz="1200" kern="1200" dirty="0" smtClean="0">
                          <a:solidFill>
                            <a:schemeClr val="dk1"/>
                          </a:solidFill>
                          <a:effectLst/>
                          <a:latin typeface="Arial" panose="020B0604020202020204" pitchFamily="34" charset="0"/>
                          <a:ea typeface="+mn-ea"/>
                          <a:cs typeface="Arial" panose="020B0604020202020204" pitchFamily="34" charset="0"/>
                        </a:rPr>
                        <a:t>² </a:t>
                      </a:r>
                      <a:endParaRPr lang="en-ZA" sz="1200" b="1" kern="1200" dirty="0" smtClean="0">
                        <a:solidFill>
                          <a:schemeClr val="dk1"/>
                        </a:solidFill>
                        <a:effectLst/>
                        <a:latin typeface="+mn-lt"/>
                        <a:ea typeface="+mn-ea"/>
                        <a:cs typeface="+mn-cs"/>
                      </a:endParaRPr>
                    </a:p>
                    <a:p>
                      <a:r>
                        <a:rPr lang="en-GB" sz="1200" b="1" kern="1200" dirty="0" smtClean="0">
                          <a:solidFill>
                            <a:schemeClr val="dk1"/>
                          </a:solidFill>
                          <a:effectLst/>
                          <a:latin typeface="+mn-lt"/>
                          <a:ea typeface="+mn-ea"/>
                          <a:cs typeface="+mn-cs"/>
                        </a:rPr>
                        <a:t>Net Land Area </a:t>
                      </a:r>
                      <a:r>
                        <a:rPr lang="en-GB" sz="1200" b="0" kern="1200" dirty="0" smtClean="0">
                          <a:solidFill>
                            <a:schemeClr val="dk1"/>
                          </a:solidFill>
                          <a:effectLst/>
                          <a:latin typeface="+mn-lt"/>
                          <a:ea typeface="+mn-ea"/>
                          <a:cs typeface="+mn-cs"/>
                        </a:rPr>
                        <a:t>22</a:t>
                      </a:r>
                      <a:r>
                        <a:rPr lang="en-GB" sz="1200" kern="1200" dirty="0" smtClean="0">
                          <a:solidFill>
                            <a:schemeClr val="dk1"/>
                          </a:solidFill>
                          <a:effectLst/>
                          <a:latin typeface="+mn-lt"/>
                          <a:ea typeface="+mn-ea"/>
                          <a:cs typeface="+mn-cs"/>
                        </a:rPr>
                        <a:t>,346 m</a:t>
                      </a:r>
                      <a:r>
                        <a:rPr lang="en-GB" sz="1200" kern="1200" dirty="0" smtClean="0">
                          <a:solidFill>
                            <a:schemeClr val="dk1"/>
                          </a:solidFill>
                          <a:effectLst/>
                          <a:latin typeface="Arial" panose="020B0604020202020204" pitchFamily="34" charset="0"/>
                          <a:ea typeface="+mn-ea"/>
                          <a:cs typeface="Arial" panose="020B0604020202020204" pitchFamily="34" charset="0"/>
                        </a:rPr>
                        <a:t>²</a:t>
                      </a:r>
                    </a:p>
                    <a:p>
                      <a:endParaRPr lang="en-GB" sz="1200" kern="1200" dirty="0" smtClean="0">
                        <a:solidFill>
                          <a:schemeClr val="dk1"/>
                        </a:solidFill>
                        <a:effectLst/>
                        <a:latin typeface="Arial" panose="020B0604020202020204" pitchFamily="34" charset="0"/>
                        <a:ea typeface="+mn-ea"/>
                        <a:cs typeface="Arial" panose="020B0604020202020204" pitchFamily="34" charset="0"/>
                      </a:endParaRPr>
                    </a:p>
                    <a:p>
                      <a:r>
                        <a:rPr lang="en-GB" sz="1200" kern="1200" dirty="0" smtClean="0">
                          <a:solidFill>
                            <a:schemeClr val="dk1"/>
                          </a:solidFill>
                          <a:effectLst/>
                          <a:latin typeface="Arial" panose="020B0604020202020204" pitchFamily="34" charset="0"/>
                          <a:ea typeface="+mn-ea"/>
                          <a:cs typeface="Arial" panose="020B0604020202020204" pitchFamily="34" charset="0"/>
                        </a:rPr>
                        <a:t>Business 1</a:t>
                      </a:r>
                      <a:endParaRPr lang="en-ZA" sz="1200" kern="1200" dirty="0">
                        <a:solidFill>
                          <a:schemeClr val="dk1"/>
                        </a:solidFill>
                        <a:effectLst/>
                        <a:latin typeface="+mn-lt"/>
                        <a:ea typeface="+mn-ea"/>
                        <a:cs typeface="+mn-cs"/>
                      </a:endParaRPr>
                    </a:p>
                  </a:txBody>
                  <a:tcPr marL="67905" marR="67905" marT="0" marB="0" anchor="ctr"/>
                </a:tc>
                <a:extLst>
                  <a:ext uri="{0D108BD9-81ED-4DB2-BD59-A6C34878D82A}">
                    <a16:rowId xmlns:a16="http://schemas.microsoft.com/office/drawing/2014/main" val="4235181247"/>
                  </a:ext>
                </a:extLst>
              </a:tr>
              <a:tr h="2639608">
                <a:tc>
                  <a:txBody>
                    <a:bodyPr/>
                    <a:lstStyle/>
                    <a:p>
                      <a:pPr marL="457200" algn="l">
                        <a:lnSpc>
                          <a:spcPct val="115000"/>
                        </a:lnSpc>
                        <a:spcAft>
                          <a:spcPts val="0"/>
                        </a:spcAft>
                      </a:pPr>
                      <a:r>
                        <a:rPr lang="en-GB" sz="1200" dirty="0">
                          <a:solidFill>
                            <a:schemeClr val="tx1"/>
                          </a:solidFill>
                          <a:effectLst/>
                          <a:latin typeface="Arial Nova" panose="020B0504020202020204" pitchFamily="34" charset="0"/>
                        </a:rPr>
                        <a:t>DEVELOPMENT OBJECTIVES</a:t>
                      </a:r>
                      <a:endParaRPr lang="en-ZA" sz="1200" dirty="0">
                        <a:solidFill>
                          <a:schemeClr val="tx1"/>
                        </a:solidFill>
                        <a:effectLst/>
                        <a:latin typeface="Arial Nova" panose="020B0504020202020204" pitchFamily="34" charset="0"/>
                        <a:ea typeface="Times New Roman" panose="02020603050405020304" pitchFamily="18" charset="0"/>
                        <a:cs typeface="Times New Roman" panose="02020603050405020304" pitchFamily="18" charset="0"/>
                      </a:endParaRPr>
                    </a:p>
                  </a:txBody>
                  <a:tcPr marL="67905" marR="67905" marT="0" marB="0" anchor="ctr"/>
                </a:tc>
                <a:tc>
                  <a:txBody>
                    <a:bodyPr/>
                    <a:lstStyle/>
                    <a:p>
                      <a:pPr algn="just">
                        <a:lnSpc>
                          <a:spcPct val="115000"/>
                        </a:lnSpc>
                        <a:spcAft>
                          <a:spcPts val="800"/>
                        </a:spcAft>
                      </a:pPr>
                      <a:r>
                        <a:rPr lang="en-GB" sz="1200" dirty="0" smtClean="0">
                          <a:solidFill>
                            <a:schemeClr val="tx1"/>
                          </a:solidFill>
                          <a:effectLst/>
                          <a:latin typeface="Arial Nova" panose="020B0504020202020204" pitchFamily="34" charset="0"/>
                        </a:rPr>
                        <a:t>Mixed use,  with emphasis</a:t>
                      </a:r>
                      <a:r>
                        <a:rPr lang="en-GB" sz="1200" baseline="0" dirty="0" smtClean="0">
                          <a:solidFill>
                            <a:schemeClr val="tx1"/>
                          </a:solidFill>
                          <a:effectLst/>
                          <a:latin typeface="Arial Nova" panose="020B0504020202020204" pitchFamily="34" charset="0"/>
                        </a:rPr>
                        <a:t> on Affordable Housing with </a:t>
                      </a:r>
                      <a:r>
                        <a:rPr lang="en-GB" sz="1200" dirty="0" smtClean="0">
                          <a:solidFill>
                            <a:schemeClr val="tx1"/>
                          </a:solidFill>
                          <a:effectLst/>
                          <a:latin typeface="Arial Nova" panose="020B0504020202020204" pitchFamily="34" charset="0"/>
                        </a:rPr>
                        <a:t>a mix of land uses</a:t>
                      </a:r>
                      <a:r>
                        <a:rPr lang="en-GB" sz="1200" baseline="0" dirty="0" smtClean="0">
                          <a:solidFill>
                            <a:schemeClr val="tx1"/>
                          </a:solidFill>
                          <a:effectLst/>
                          <a:latin typeface="Arial Nova" panose="020B0504020202020204" pitchFamily="34" charset="0"/>
                        </a:rPr>
                        <a:t> that will </a:t>
                      </a:r>
                      <a:r>
                        <a:rPr lang="en-GB" sz="1200" dirty="0" smtClean="0">
                          <a:solidFill>
                            <a:schemeClr val="tx1"/>
                          </a:solidFill>
                          <a:effectLst/>
                          <a:latin typeface="Arial Nova" panose="020B0504020202020204" pitchFamily="34" charset="0"/>
                        </a:rPr>
                        <a:t>support surrounding uses and activities. </a:t>
                      </a:r>
                      <a:endParaRPr lang="en-ZA" sz="1200" dirty="0" smtClean="0">
                        <a:solidFill>
                          <a:schemeClr val="tx1"/>
                        </a:solidFill>
                        <a:effectLst/>
                        <a:latin typeface="Arial Nova" panose="020B0504020202020204" pitchFamily="34" charset="0"/>
                      </a:endParaRPr>
                    </a:p>
                    <a:p>
                      <a:pPr marL="0" marR="0" lvl="0" indent="0" algn="just" defTabSz="914400" rtl="0" eaLnBrk="1" fontAlgn="auto" latinLnBrk="0" hangingPunct="1">
                        <a:lnSpc>
                          <a:spcPts val="2100"/>
                        </a:lnSpc>
                        <a:spcBef>
                          <a:spcPts val="0"/>
                        </a:spcBef>
                        <a:spcAft>
                          <a:spcPts val="0"/>
                        </a:spcAft>
                        <a:buClrTx/>
                        <a:buSzTx/>
                        <a:buFontTx/>
                        <a:buNone/>
                        <a:tabLst/>
                        <a:defRPr/>
                      </a:pPr>
                      <a:r>
                        <a:rPr lang="en-US" sz="1200" dirty="0" smtClean="0">
                          <a:solidFill>
                            <a:schemeClr val="tx1"/>
                          </a:solidFill>
                          <a:latin typeface="Arial" panose="020B0604020202020204" pitchFamily="34" charset="0"/>
                          <a:cs typeface="Arial" panose="020B0604020202020204" pitchFamily="34" charset="0"/>
                        </a:rPr>
                        <a:t>The property shall be developed into mixed use development with special emphasis on mixed rental residential with a minimum of 50% of the total development being earmarked for Affordable Housing at a maximum rental of R 1 500 per unit per month excluding municipal services. The allocation of these affordable units (50%) will be in line with the COJ policies </a:t>
                      </a:r>
                      <a:r>
                        <a:rPr lang="en-GB" sz="1200" b="0" kern="1200" dirty="0" smtClean="0">
                          <a:solidFill>
                            <a:schemeClr val="dk1"/>
                          </a:solidFill>
                          <a:effectLst/>
                          <a:latin typeface="Arial" panose="020B0604020202020204" pitchFamily="34" charset="0"/>
                          <a:ea typeface="+mn-ea"/>
                          <a:cs typeface="Arial" panose="020B0604020202020204" pitchFamily="34" charset="0"/>
                        </a:rPr>
                        <a:t>targeted for low income earners who earn less that R4 500</a:t>
                      </a:r>
                      <a:r>
                        <a:rPr lang="en-US" sz="1200" b="0" dirty="0" smtClean="0">
                          <a:solidFill>
                            <a:schemeClr val="tx1"/>
                          </a:solidFill>
                          <a:latin typeface="Arial" panose="020B0604020202020204" pitchFamily="34" charset="0"/>
                          <a:cs typeface="Arial" panose="020B0604020202020204" pitchFamily="34" charset="0"/>
                        </a:rPr>
                        <a:t>.</a:t>
                      </a:r>
                      <a:endParaRPr lang="en-US" sz="1500" dirty="0" smtClean="0">
                        <a:solidFill>
                          <a:schemeClr val="tx1"/>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800"/>
                        </a:spcAft>
                        <a:buClrTx/>
                        <a:buSzTx/>
                        <a:buFontTx/>
                        <a:buNone/>
                        <a:tabLst/>
                        <a:defRPr/>
                      </a:pPr>
                      <a:r>
                        <a:rPr lang="en-GB" sz="1200" dirty="0" smtClean="0">
                          <a:solidFill>
                            <a:schemeClr val="tx1"/>
                          </a:solidFill>
                          <a:effectLst/>
                          <a:latin typeface="Arial Nova" panose="020B0504020202020204" pitchFamily="34" charset="0"/>
                        </a:rPr>
                        <a:t>A well- balanced and sustainable urban structure that is connected and accessible to the residents</a:t>
                      </a:r>
                      <a:r>
                        <a:rPr lang="en-GB" sz="1200" baseline="0" dirty="0" smtClean="0">
                          <a:solidFill>
                            <a:schemeClr val="tx1"/>
                          </a:solidFill>
                          <a:effectLst/>
                          <a:latin typeface="Arial Nova" panose="020B0504020202020204" pitchFamily="34" charset="0"/>
                        </a:rPr>
                        <a:t> </a:t>
                      </a:r>
                      <a:r>
                        <a:rPr lang="en-GB" sz="1200" dirty="0" smtClean="0">
                          <a:solidFill>
                            <a:schemeClr val="tx1"/>
                          </a:solidFill>
                          <a:effectLst/>
                          <a:latin typeface="Arial Nova" panose="020B0504020202020204" pitchFamily="34" charset="0"/>
                        </a:rPr>
                        <a:t>of Soweto and the  City. </a:t>
                      </a:r>
                      <a:endParaRPr lang="en-ZA" sz="1200" dirty="0">
                        <a:solidFill>
                          <a:schemeClr val="tx1"/>
                        </a:solidFill>
                        <a:effectLst/>
                        <a:latin typeface="Arial Nova" panose="020B0504020202020204" pitchFamily="34" charset="0"/>
                      </a:endParaRPr>
                    </a:p>
                  </a:txBody>
                  <a:tcPr marL="67905" marR="67905" marT="0" marB="0" anchor="ctr"/>
                </a:tc>
                <a:extLst>
                  <a:ext uri="{0D108BD9-81ED-4DB2-BD59-A6C34878D82A}">
                    <a16:rowId xmlns:a16="http://schemas.microsoft.com/office/drawing/2014/main" val="59637547"/>
                  </a:ext>
                </a:extLst>
              </a:tr>
              <a:tr h="887717">
                <a:tc>
                  <a:txBody>
                    <a:bodyPr/>
                    <a:lstStyle/>
                    <a:p>
                      <a:pPr marL="457200" algn="l">
                        <a:lnSpc>
                          <a:spcPct val="115000"/>
                        </a:lnSpc>
                        <a:spcAft>
                          <a:spcPts val="0"/>
                        </a:spcAft>
                      </a:pPr>
                      <a:r>
                        <a:rPr lang="en-GB" sz="1200" dirty="0">
                          <a:solidFill>
                            <a:schemeClr val="tx1"/>
                          </a:solidFill>
                          <a:effectLst/>
                          <a:latin typeface="Arial Nova" panose="020B0504020202020204" pitchFamily="34" charset="0"/>
                        </a:rPr>
                        <a:t>DEVELOPMENT YIELDS</a:t>
                      </a:r>
                      <a:endParaRPr lang="en-ZA" sz="1200" dirty="0">
                        <a:solidFill>
                          <a:schemeClr val="tx1"/>
                        </a:solidFill>
                        <a:effectLst/>
                        <a:latin typeface="Arial Nova" panose="020B0504020202020204" pitchFamily="34" charset="0"/>
                        <a:ea typeface="Times New Roman" panose="02020603050405020304" pitchFamily="18" charset="0"/>
                        <a:cs typeface="Times New Roman" panose="02020603050405020304" pitchFamily="18" charset="0"/>
                      </a:endParaRPr>
                    </a:p>
                  </a:txBody>
                  <a:tcPr marL="67905" marR="67905" marT="0" marB="0" anchor="ct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ZA" sz="1200" dirty="0" smtClean="0">
                          <a:solidFill>
                            <a:schemeClr val="tx1"/>
                          </a:solidFill>
                          <a:effectLst/>
                          <a:latin typeface="Arial Nova" panose="020B0504020202020204" pitchFamily="34" charset="0"/>
                        </a:rPr>
                        <a:t>Other uses include </a:t>
                      </a:r>
                      <a:r>
                        <a:rPr lang="en-GB" sz="1200" dirty="0" smtClean="0">
                          <a:solidFill>
                            <a:schemeClr val="tx1"/>
                          </a:solidFill>
                          <a:effectLst/>
                          <a:latin typeface="Arial Nova" panose="020B0504020202020204" pitchFamily="34" charset="0"/>
                        </a:rPr>
                        <a:t>businesses, commercial, retail,  and institutional</a:t>
                      </a:r>
                      <a:r>
                        <a:rPr lang="en-GB" sz="1200" baseline="0" dirty="0" smtClean="0">
                          <a:solidFill>
                            <a:schemeClr val="tx1"/>
                          </a:solidFill>
                          <a:effectLst/>
                          <a:latin typeface="Arial Nova" panose="020B0504020202020204" pitchFamily="34" charset="0"/>
                        </a:rPr>
                        <a:t> and recreational facilities.</a:t>
                      </a:r>
                      <a:endParaRPr lang="en-ZA" sz="1200" dirty="0" smtClean="0">
                        <a:solidFill>
                          <a:schemeClr val="tx1"/>
                        </a:solidFill>
                        <a:effectLst/>
                        <a:latin typeface="Arial Nova" panose="020B0504020202020204" pitchFamily="34" charset="0"/>
                        <a:ea typeface="Times New Roman" panose="02020603050405020304" pitchFamily="18" charset="0"/>
                        <a:cs typeface="Times New Roman" panose="02020603050405020304" pitchFamily="18" charset="0"/>
                      </a:endParaRPr>
                    </a:p>
                    <a:p>
                      <a:pPr algn="l">
                        <a:lnSpc>
                          <a:spcPct val="107000"/>
                        </a:lnSpc>
                        <a:spcAft>
                          <a:spcPts val="800"/>
                        </a:spcAft>
                      </a:pPr>
                      <a:r>
                        <a:rPr lang="en-GB" sz="1200" dirty="0" smtClean="0">
                          <a:solidFill>
                            <a:schemeClr val="tx1"/>
                          </a:solidFill>
                          <a:effectLst/>
                          <a:latin typeface="Arial Nova" panose="020B0504020202020204" pitchFamily="34" charset="0"/>
                        </a:rPr>
                        <a:t>.</a:t>
                      </a:r>
                      <a:endParaRPr lang="en-ZA" sz="1200" dirty="0">
                        <a:solidFill>
                          <a:schemeClr val="tx1"/>
                        </a:solidFill>
                        <a:effectLst/>
                        <a:latin typeface="Arial Nova" panose="020B0504020202020204" pitchFamily="34" charset="0"/>
                        <a:ea typeface="Times New Roman" panose="02020603050405020304" pitchFamily="18" charset="0"/>
                        <a:cs typeface="Times New Roman" panose="02020603050405020304" pitchFamily="18" charset="0"/>
                      </a:endParaRPr>
                    </a:p>
                  </a:txBody>
                  <a:tcPr marL="67905" marR="67905" marT="0" marB="0" anchor="ctr"/>
                </a:tc>
                <a:extLst>
                  <a:ext uri="{0D108BD9-81ED-4DB2-BD59-A6C34878D82A}">
                    <a16:rowId xmlns:a16="http://schemas.microsoft.com/office/drawing/2014/main" val="2572784320"/>
                  </a:ext>
                </a:extLst>
              </a:tr>
            </a:tbl>
          </a:graphicData>
        </a:graphic>
      </p:graphicFrame>
      <p:pic>
        <p:nvPicPr>
          <p:cNvPr id="3" name="Picture 2"/>
          <p:cNvPicPr>
            <a:picLocks noChangeAspect="1"/>
          </p:cNvPicPr>
          <p:nvPr/>
        </p:nvPicPr>
        <p:blipFill>
          <a:blip r:embed="rId3"/>
          <a:stretch>
            <a:fillRect/>
          </a:stretch>
        </p:blipFill>
        <p:spPr>
          <a:xfrm>
            <a:off x="1503485" y="703385"/>
            <a:ext cx="3833446" cy="6087646"/>
          </a:xfrm>
          <a:prstGeom prst="rect">
            <a:avLst/>
          </a:prstGeom>
        </p:spPr>
      </p:pic>
      <p:grpSp>
        <p:nvGrpSpPr>
          <p:cNvPr id="7" name="Group 6"/>
          <p:cNvGrpSpPr/>
          <p:nvPr/>
        </p:nvGrpSpPr>
        <p:grpSpPr>
          <a:xfrm>
            <a:off x="0" y="-12194"/>
            <a:ext cx="1604938" cy="2307251"/>
            <a:chOff x="5370454" y="1716452"/>
            <a:chExt cx="6127582" cy="57568"/>
          </a:xfrm>
        </p:grpSpPr>
        <p:sp>
          <p:nvSpPr>
            <p:cNvPr id="8" name="Rectangle 7"/>
            <p:cNvSpPr/>
            <p:nvPr/>
          </p:nvSpPr>
          <p:spPr>
            <a:xfrm flipV="1">
              <a:off x="5370454" y="1728301"/>
              <a:ext cx="1228466" cy="45719"/>
            </a:xfrm>
            <a:prstGeom prst="rect">
              <a:avLst/>
            </a:prstGeom>
            <a:solidFill>
              <a:srgbClr val="FF330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flipV="1">
              <a:off x="6598920" y="1716453"/>
              <a:ext cx="1228466" cy="45719"/>
            </a:xfrm>
            <a:prstGeom prst="rect">
              <a:avLst/>
            </a:prstGeom>
            <a:solidFill>
              <a:srgbClr val="660033">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p:cNvSpPr/>
            <p:nvPr/>
          </p:nvSpPr>
          <p:spPr>
            <a:xfrm flipV="1">
              <a:off x="7827386" y="1728301"/>
              <a:ext cx="1228466" cy="45719"/>
            </a:xfrm>
            <a:prstGeom prst="rect">
              <a:avLst/>
            </a:prstGeom>
            <a:solidFill>
              <a:schemeClr val="tx1">
                <a:lumMod val="65000"/>
                <a:lumOff val="35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p:cNvSpPr/>
            <p:nvPr/>
          </p:nvSpPr>
          <p:spPr>
            <a:xfrm flipV="1">
              <a:off x="9055852" y="1716452"/>
              <a:ext cx="1228466" cy="45719"/>
            </a:xfrm>
            <a:prstGeom prst="rect">
              <a:avLst/>
            </a:prstGeom>
            <a:solidFill>
              <a:srgbClr val="067471">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p:cNvSpPr/>
            <p:nvPr/>
          </p:nvSpPr>
          <p:spPr>
            <a:xfrm flipV="1">
              <a:off x="10269570" y="1728301"/>
              <a:ext cx="1228466" cy="45719"/>
            </a:xfrm>
            <a:prstGeom prst="rect">
              <a:avLst/>
            </a:prstGeom>
            <a:solidFill>
              <a:srgbClr val="FFC0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5" name="Slide Number Placeholder 4"/>
          <p:cNvSpPr>
            <a:spLocks noGrp="1"/>
          </p:cNvSpPr>
          <p:nvPr>
            <p:ph type="sldNum" sz="quarter" idx="12"/>
          </p:nvPr>
        </p:nvSpPr>
        <p:spPr/>
        <p:txBody>
          <a:bodyPr/>
          <a:lstStyle/>
          <a:p>
            <a:fld id="{4BA915EE-10CB-4CF1-8569-6154455DA573}" type="slidenum">
              <a:rPr lang="en-US" smtClean="0"/>
              <a:t>11</a:t>
            </a:fld>
            <a:endParaRPr lang="en-US"/>
          </a:p>
        </p:txBody>
      </p:sp>
    </p:spTree>
    <p:extLst>
      <p:ext uri="{BB962C8B-B14F-4D97-AF65-F5344CB8AC3E}">
        <p14:creationId xmlns:p14="http://schemas.microsoft.com/office/powerpoint/2010/main" val="2609051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20CA2-AFF2-2484-B6B5-B232BFAAFDB8}"/>
              </a:ext>
            </a:extLst>
          </p:cNvPr>
          <p:cNvSpPr>
            <a:spLocks noGrp="1"/>
          </p:cNvSpPr>
          <p:nvPr>
            <p:ph type="title"/>
          </p:nvPr>
        </p:nvSpPr>
        <p:spPr>
          <a:xfrm>
            <a:off x="1835128" y="-228522"/>
            <a:ext cx="9062918" cy="931907"/>
          </a:xfrm>
        </p:spPr>
        <p:txBody>
          <a:bodyPr>
            <a:normAutofit/>
          </a:bodyPr>
          <a:lstStyle/>
          <a:p>
            <a:pPr algn="ctr"/>
            <a:r>
              <a:rPr lang="en-US" sz="2800" dirty="0" smtClean="0">
                <a:latin typeface="Arial" panose="020B0604020202020204" pitchFamily="34" charset="0"/>
                <a:cs typeface="Arial" panose="020B0604020202020204" pitchFamily="34" charset="0"/>
              </a:rPr>
              <a:t>ERF 16 ORLANDO EKHAYA</a:t>
            </a:r>
            <a:endParaRPr lang="en-US" sz="2800" dirty="0">
              <a:latin typeface="Arial" panose="020B0604020202020204" pitchFamily="34" charset="0"/>
              <a:cs typeface="Arial" panose="020B0604020202020204" pitchFamily="34" charset="0"/>
            </a:endParaRPr>
          </a:p>
        </p:txBody>
      </p:sp>
      <p:pic>
        <p:nvPicPr>
          <p:cNvPr id="4" name="Content Placeholder 4" descr="Shape, rectangle&#10;&#10;Description automatically generated">
            <a:extLst>
              <a:ext uri="{FF2B5EF4-FFF2-40B4-BE49-F238E27FC236}">
                <a16:creationId xmlns:a16="http://schemas.microsoft.com/office/drawing/2014/main" id="{E28360DE-C374-5BDF-EFF1-10776535C7AB}"/>
              </a:ext>
            </a:extLst>
          </p:cNvPr>
          <p:cNvPicPr>
            <a:picLocks noChangeAspect="1"/>
          </p:cNvPicPr>
          <p:nvPr/>
        </p:nvPicPr>
        <p:blipFill>
          <a:blip r:embed="rId2"/>
          <a:stretch>
            <a:fillRect/>
          </a:stretch>
        </p:blipFill>
        <p:spPr>
          <a:xfrm>
            <a:off x="-12191" y="-12193"/>
            <a:ext cx="1414184" cy="8164171"/>
          </a:xfrm>
          <a:prstGeom prst="rect">
            <a:avLst/>
          </a:prstGeom>
        </p:spPr>
      </p:pic>
      <p:graphicFrame>
        <p:nvGraphicFramePr>
          <p:cNvPr id="13" name="Table 12"/>
          <p:cNvGraphicFramePr>
            <a:graphicFrameLocks noGrp="1"/>
          </p:cNvGraphicFramePr>
          <p:nvPr>
            <p:extLst>
              <p:ext uri="{D42A27DB-BD31-4B8C-83A1-F6EECF244321}">
                <p14:modId xmlns:p14="http://schemas.microsoft.com/office/powerpoint/2010/main" val="3842491269"/>
              </p:ext>
            </p:extLst>
          </p:nvPr>
        </p:nvGraphicFramePr>
        <p:xfrm>
          <a:off x="5271130" y="703388"/>
          <a:ext cx="6290756" cy="6527571"/>
        </p:xfrm>
        <a:graphic>
          <a:graphicData uri="http://schemas.openxmlformats.org/drawingml/2006/table">
            <a:tbl>
              <a:tblPr firstRow="1" firstCol="1" bandRow="1">
                <a:tableStyleId>{7DF18680-E054-41AD-8BC1-D1AEF772440D}</a:tableStyleId>
              </a:tblPr>
              <a:tblGrid>
                <a:gridCol w="1806678">
                  <a:extLst>
                    <a:ext uri="{9D8B030D-6E8A-4147-A177-3AD203B41FA5}">
                      <a16:colId xmlns:a16="http://schemas.microsoft.com/office/drawing/2014/main" val="1563029105"/>
                    </a:ext>
                  </a:extLst>
                </a:gridCol>
                <a:gridCol w="4484078">
                  <a:extLst>
                    <a:ext uri="{9D8B030D-6E8A-4147-A177-3AD203B41FA5}">
                      <a16:colId xmlns:a16="http://schemas.microsoft.com/office/drawing/2014/main" val="99275706"/>
                    </a:ext>
                  </a:extLst>
                </a:gridCol>
              </a:tblGrid>
              <a:tr h="1444508">
                <a:tc>
                  <a:txBody>
                    <a:bodyPr/>
                    <a:lstStyle/>
                    <a:p>
                      <a:pPr marL="457200" algn="l">
                        <a:lnSpc>
                          <a:spcPct val="115000"/>
                        </a:lnSpc>
                        <a:spcAft>
                          <a:spcPts val="0"/>
                        </a:spcAft>
                      </a:pPr>
                      <a:r>
                        <a:rPr lang="en-GB" sz="1200" b="1" dirty="0">
                          <a:solidFill>
                            <a:schemeClr val="tx1"/>
                          </a:solidFill>
                          <a:effectLst/>
                          <a:latin typeface="Arial Nova" panose="020B0504020202020204" pitchFamily="34" charset="0"/>
                        </a:rPr>
                        <a:t>LOCATION</a:t>
                      </a:r>
                      <a:endParaRPr lang="en-ZA" sz="1200" b="1" dirty="0">
                        <a:solidFill>
                          <a:schemeClr val="tx1"/>
                        </a:solidFill>
                        <a:effectLst/>
                        <a:latin typeface="Arial Nova" panose="020B0504020202020204" pitchFamily="34" charset="0"/>
                        <a:ea typeface="Times New Roman" panose="02020603050405020304" pitchFamily="18" charset="0"/>
                        <a:cs typeface="Times New Roman" panose="02020603050405020304" pitchFamily="18" charset="0"/>
                      </a:endParaRPr>
                    </a:p>
                  </a:txBody>
                  <a:tcPr marL="67905" marR="67905" marT="0" marB="0" anchor="ctr"/>
                </a:tc>
                <a:tc>
                  <a:txBody>
                    <a:bodyPr/>
                    <a:lstStyle/>
                    <a:p>
                      <a:pPr algn="just"/>
                      <a:r>
                        <a:rPr lang="en-GB" sz="1200" b="0" kern="1200" baseline="0" dirty="0" smtClean="0">
                          <a:solidFill>
                            <a:schemeClr val="tx1"/>
                          </a:solidFill>
                          <a:effectLst/>
                          <a:latin typeface="+mn-lt"/>
                          <a:ea typeface="+mn-ea"/>
                          <a:cs typeface="+mn-cs"/>
                        </a:rPr>
                        <a:t>The site is </a:t>
                      </a:r>
                      <a:r>
                        <a:rPr lang="en-GB" sz="1200" b="0" kern="1200" dirty="0" smtClean="0">
                          <a:solidFill>
                            <a:schemeClr val="tx1"/>
                          </a:solidFill>
                          <a:effectLst/>
                          <a:latin typeface="+mn-lt"/>
                          <a:ea typeface="+mn-ea"/>
                          <a:cs typeface="+mn-cs"/>
                        </a:rPr>
                        <a:t> located on Basil Road, along Chris Hani Drive between the </a:t>
                      </a:r>
                      <a:r>
                        <a:rPr lang="en-GB" sz="1200" b="0" kern="1200" dirty="0" err="1" smtClean="0">
                          <a:solidFill>
                            <a:schemeClr val="tx1"/>
                          </a:solidFill>
                          <a:effectLst/>
                          <a:latin typeface="+mn-lt"/>
                          <a:ea typeface="+mn-ea"/>
                          <a:cs typeface="+mn-cs"/>
                        </a:rPr>
                        <a:t>Baralink</a:t>
                      </a:r>
                      <a:r>
                        <a:rPr lang="en-GB" sz="1200" b="0" kern="1200" dirty="0" smtClean="0">
                          <a:solidFill>
                            <a:schemeClr val="tx1"/>
                          </a:solidFill>
                          <a:effectLst/>
                          <a:latin typeface="+mn-lt"/>
                          <a:ea typeface="+mn-ea"/>
                          <a:cs typeface="+mn-cs"/>
                        </a:rPr>
                        <a:t> Node in the east and the </a:t>
                      </a:r>
                      <a:r>
                        <a:rPr lang="en-GB" sz="1200" b="0" kern="1200" dirty="0" err="1" smtClean="0">
                          <a:solidFill>
                            <a:schemeClr val="tx1"/>
                          </a:solidFill>
                          <a:effectLst/>
                          <a:latin typeface="+mn-lt"/>
                          <a:ea typeface="+mn-ea"/>
                          <a:cs typeface="+mn-cs"/>
                        </a:rPr>
                        <a:t>Klipspruit</a:t>
                      </a:r>
                      <a:r>
                        <a:rPr lang="en-GB" sz="1200" b="0" kern="1200" dirty="0" smtClean="0">
                          <a:solidFill>
                            <a:schemeClr val="tx1"/>
                          </a:solidFill>
                          <a:effectLst/>
                          <a:latin typeface="+mn-lt"/>
                          <a:ea typeface="+mn-ea"/>
                          <a:cs typeface="+mn-cs"/>
                        </a:rPr>
                        <a:t> Valley with </a:t>
                      </a:r>
                      <a:r>
                        <a:rPr lang="en-GB" sz="1200" b="0" kern="1200" dirty="0" err="1" smtClean="0">
                          <a:solidFill>
                            <a:schemeClr val="tx1"/>
                          </a:solidFill>
                          <a:effectLst/>
                          <a:latin typeface="+mn-lt"/>
                          <a:ea typeface="+mn-ea"/>
                          <a:cs typeface="+mn-cs"/>
                        </a:rPr>
                        <a:t>Maponya</a:t>
                      </a:r>
                      <a:r>
                        <a:rPr lang="en-GB" sz="1200" b="0" kern="1200" dirty="0" smtClean="0">
                          <a:solidFill>
                            <a:schemeClr val="tx1"/>
                          </a:solidFill>
                          <a:effectLst/>
                          <a:latin typeface="+mn-lt"/>
                          <a:ea typeface="+mn-ea"/>
                          <a:cs typeface="+mn-cs"/>
                        </a:rPr>
                        <a:t> Mall and the </a:t>
                      </a:r>
                      <a:r>
                        <a:rPr lang="en-GB" sz="1200" b="0" kern="1200" dirty="0" err="1" smtClean="0">
                          <a:solidFill>
                            <a:schemeClr val="tx1"/>
                          </a:solidFill>
                          <a:effectLst/>
                          <a:latin typeface="+mn-lt"/>
                          <a:ea typeface="+mn-ea"/>
                          <a:cs typeface="+mn-cs"/>
                        </a:rPr>
                        <a:t>Nancefield</a:t>
                      </a:r>
                      <a:r>
                        <a:rPr lang="en-GB" sz="1200" b="0" kern="1200" dirty="0" smtClean="0">
                          <a:solidFill>
                            <a:schemeClr val="tx1"/>
                          </a:solidFill>
                          <a:effectLst/>
                          <a:latin typeface="+mn-lt"/>
                          <a:ea typeface="+mn-ea"/>
                          <a:cs typeface="+mn-cs"/>
                        </a:rPr>
                        <a:t> Precinct to the west.  The suburb Orlando East borders the Precinct in the north and </a:t>
                      </a:r>
                      <a:r>
                        <a:rPr lang="en-GB" sz="1200" b="0" kern="1200" dirty="0" err="1" smtClean="0">
                          <a:solidFill>
                            <a:schemeClr val="tx1"/>
                          </a:solidFill>
                          <a:effectLst/>
                          <a:latin typeface="+mn-lt"/>
                          <a:ea typeface="+mn-ea"/>
                          <a:cs typeface="+mn-cs"/>
                        </a:rPr>
                        <a:t>Pimville</a:t>
                      </a:r>
                      <a:r>
                        <a:rPr lang="en-GB" sz="1200" b="0" kern="1200" dirty="0" smtClean="0">
                          <a:solidFill>
                            <a:schemeClr val="tx1"/>
                          </a:solidFill>
                          <a:effectLst/>
                          <a:latin typeface="+mn-lt"/>
                          <a:ea typeface="+mn-ea"/>
                          <a:cs typeface="+mn-cs"/>
                        </a:rPr>
                        <a:t> with the University of Johannesburg (UJ) Soweto campus form the southern boundaries. Region D. The subject property is vacant land that forms part of Orlando </a:t>
                      </a:r>
                      <a:r>
                        <a:rPr lang="en-GB" sz="1200" b="0" kern="1200" dirty="0" err="1" smtClean="0">
                          <a:solidFill>
                            <a:schemeClr val="tx1"/>
                          </a:solidFill>
                          <a:effectLst/>
                          <a:latin typeface="+mn-lt"/>
                          <a:ea typeface="+mn-ea"/>
                          <a:cs typeface="+mn-cs"/>
                        </a:rPr>
                        <a:t>Ekhaya</a:t>
                      </a:r>
                      <a:r>
                        <a:rPr lang="en-GB" sz="1200" b="0" kern="1200" dirty="0" smtClean="0">
                          <a:solidFill>
                            <a:schemeClr val="tx1"/>
                          </a:solidFill>
                          <a:effectLst/>
                          <a:latin typeface="+mn-lt"/>
                          <a:ea typeface="+mn-ea"/>
                          <a:cs typeface="+mn-cs"/>
                        </a:rPr>
                        <a:t> Urban Development framework. </a:t>
                      </a:r>
                      <a:endParaRPr lang="en-ZA" sz="1200" b="0" kern="1200" dirty="0">
                        <a:solidFill>
                          <a:schemeClr val="tx1"/>
                        </a:solidFill>
                        <a:effectLst/>
                        <a:latin typeface="+mn-lt"/>
                        <a:ea typeface="+mn-ea"/>
                        <a:cs typeface="+mn-cs"/>
                      </a:endParaRPr>
                    </a:p>
                  </a:txBody>
                  <a:tcPr marL="67905" marR="67905" marT="0" marB="0" anchor="ctr"/>
                </a:tc>
                <a:extLst>
                  <a:ext uri="{0D108BD9-81ED-4DB2-BD59-A6C34878D82A}">
                    <a16:rowId xmlns:a16="http://schemas.microsoft.com/office/drawing/2014/main" val="896711643"/>
                  </a:ext>
                </a:extLst>
              </a:tr>
              <a:tr h="1227455">
                <a:tc>
                  <a:txBody>
                    <a:bodyPr/>
                    <a:lstStyle/>
                    <a:p>
                      <a:pPr marL="457200" algn="l">
                        <a:lnSpc>
                          <a:spcPct val="115000"/>
                        </a:lnSpc>
                        <a:spcAft>
                          <a:spcPts val="0"/>
                        </a:spcAft>
                      </a:pPr>
                      <a:endParaRPr lang="en-GB" sz="1200" dirty="0" smtClean="0">
                        <a:solidFill>
                          <a:schemeClr val="tx1"/>
                        </a:solidFill>
                        <a:effectLst/>
                        <a:latin typeface="Arial Nova" panose="020B0504020202020204" pitchFamily="34" charset="0"/>
                      </a:endParaRPr>
                    </a:p>
                    <a:p>
                      <a:pPr marL="457200" algn="l">
                        <a:lnSpc>
                          <a:spcPct val="115000"/>
                        </a:lnSpc>
                        <a:spcAft>
                          <a:spcPts val="0"/>
                        </a:spcAft>
                      </a:pPr>
                      <a:r>
                        <a:rPr lang="en-GB" sz="1200" dirty="0" smtClean="0">
                          <a:solidFill>
                            <a:schemeClr val="tx1"/>
                          </a:solidFill>
                          <a:effectLst/>
                          <a:latin typeface="Arial Nova" panose="020B0504020202020204" pitchFamily="34" charset="0"/>
                        </a:rPr>
                        <a:t>EXTENT</a:t>
                      </a:r>
                      <a:endParaRPr lang="en-ZA" sz="1200" dirty="0" smtClean="0">
                        <a:solidFill>
                          <a:schemeClr val="tx1"/>
                        </a:solidFill>
                        <a:effectLst/>
                        <a:latin typeface="Arial Nova" panose="020B0504020202020204" pitchFamily="34" charset="0"/>
                      </a:endParaRPr>
                    </a:p>
                    <a:p>
                      <a:pPr marL="457200" algn="l">
                        <a:lnSpc>
                          <a:spcPct val="115000"/>
                        </a:lnSpc>
                        <a:spcAft>
                          <a:spcPts val="0"/>
                        </a:spcAft>
                      </a:pPr>
                      <a:endParaRPr lang="en-US" sz="1200" dirty="0" smtClean="0">
                        <a:solidFill>
                          <a:schemeClr val="tx1"/>
                        </a:solidFill>
                        <a:effectLst/>
                        <a:latin typeface="Arial Nova" panose="020B0504020202020204" pitchFamily="34" charset="0"/>
                        <a:ea typeface="Times New Roman" panose="02020603050405020304" pitchFamily="18" charset="0"/>
                        <a:cs typeface="Times New Roman" panose="02020603050405020304" pitchFamily="18" charset="0"/>
                      </a:endParaRPr>
                    </a:p>
                    <a:p>
                      <a:pPr marL="457200" algn="l">
                        <a:lnSpc>
                          <a:spcPct val="115000"/>
                        </a:lnSpc>
                        <a:spcAft>
                          <a:spcPts val="0"/>
                        </a:spcAft>
                      </a:pPr>
                      <a:endParaRPr lang="en-US" sz="1200" dirty="0" smtClean="0">
                        <a:solidFill>
                          <a:schemeClr val="tx1"/>
                        </a:solidFill>
                        <a:effectLst/>
                        <a:latin typeface="Arial Nova" panose="020B0504020202020204" pitchFamily="34" charset="0"/>
                        <a:ea typeface="Times New Roman" panose="02020603050405020304" pitchFamily="18" charset="0"/>
                        <a:cs typeface="Times New Roman" panose="02020603050405020304" pitchFamily="18" charset="0"/>
                      </a:endParaRPr>
                    </a:p>
                    <a:p>
                      <a:pPr marL="457200" algn="l">
                        <a:lnSpc>
                          <a:spcPct val="115000"/>
                        </a:lnSpc>
                        <a:spcAft>
                          <a:spcPts val="0"/>
                        </a:spcAft>
                      </a:pPr>
                      <a:r>
                        <a:rPr lang="en-US" sz="1200" dirty="0" smtClean="0">
                          <a:solidFill>
                            <a:schemeClr val="tx1"/>
                          </a:solidFill>
                          <a:effectLst/>
                          <a:latin typeface="Arial Nova" panose="020B0504020202020204" pitchFamily="34" charset="0"/>
                          <a:ea typeface="Times New Roman" panose="02020603050405020304" pitchFamily="18" charset="0"/>
                          <a:cs typeface="Times New Roman" panose="02020603050405020304" pitchFamily="18" charset="0"/>
                        </a:rPr>
                        <a:t>ZONING</a:t>
                      </a:r>
                    </a:p>
                    <a:p>
                      <a:pPr marL="457200" algn="l">
                        <a:lnSpc>
                          <a:spcPct val="115000"/>
                        </a:lnSpc>
                        <a:spcAft>
                          <a:spcPts val="0"/>
                        </a:spcAft>
                      </a:pPr>
                      <a:endParaRPr lang="en-ZA" sz="1200" dirty="0">
                        <a:solidFill>
                          <a:schemeClr val="tx1"/>
                        </a:solidFill>
                        <a:effectLst/>
                        <a:latin typeface="Arial Nova" panose="020B0504020202020204" pitchFamily="34" charset="0"/>
                        <a:ea typeface="Times New Roman" panose="02020603050405020304" pitchFamily="18" charset="0"/>
                        <a:cs typeface="Times New Roman" panose="02020603050405020304" pitchFamily="18" charset="0"/>
                      </a:endParaRPr>
                    </a:p>
                  </a:txBody>
                  <a:tcPr marL="67905" marR="67905" marT="0" marB="0" anchor="ctr"/>
                </a:tc>
                <a:tc>
                  <a:txBody>
                    <a:bodyPr/>
                    <a:lstStyle/>
                    <a:p>
                      <a:r>
                        <a:rPr lang="en-GB" sz="1200" b="1" kern="1200" dirty="0" smtClean="0">
                          <a:solidFill>
                            <a:schemeClr val="dk1"/>
                          </a:solidFill>
                          <a:effectLst/>
                          <a:latin typeface="+mn-lt"/>
                          <a:ea typeface="+mn-ea"/>
                          <a:cs typeface="+mn-cs"/>
                        </a:rPr>
                        <a:t>Total Size 43</a:t>
                      </a:r>
                      <a:r>
                        <a:rPr lang="en-GB" sz="1200" b="1" kern="1200" baseline="0" dirty="0" smtClean="0">
                          <a:solidFill>
                            <a:schemeClr val="dk1"/>
                          </a:solidFill>
                          <a:effectLst/>
                          <a:latin typeface="+mn-lt"/>
                          <a:ea typeface="+mn-ea"/>
                          <a:cs typeface="+mn-cs"/>
                        </a:rPr>
                        <a:t>, 332</a:t>
                      </a:r>
                      <a:r>
                        <a:rPr lang="en-GB" sz="1200" b="1" kern="1200" dirty="0" smtClean="0">
                          <a:solidFill>
                            <a:schemeClr val="dk1"/>
                          </a:solidFill>
                          <a:effectLst/>
                          <a:latin typeface="+mn-lt"/>
                          <a:ea typeface="+mn-ea"/>
                          <a:cs typeface="+mn-cs"/>
                        </a:rPr>
                        <a:t> m</a:t>
                      </a:r>
                      <a:r>
                        <a:rPr lang="en-GB" sz="1200" b="1" kern="1200" dirty="0" smtClean="0">
                          <a:solidFill>
                            <a:schemeClr val="dk1"/>
                          </a:solidFill>
                          <a:effectLst/>
                          <a:latin typeface="Arial" panose="020B0604020202020204" pitchFamily="34" charset="0"/>
                          <a:ea typeface="+mn-ea"/>
                          <a:cs typeface="Arial" panose="020B0604020202020204" pitchFamily="34" charset="0"/>
                        </a:rPr>
                        <a:t>² </a:t>
                      </a:r>
                      <a:endParaRPr lang="en-ZA" sz="1200" b="1" kern="1200" dirty="0" smtClean="0">
                        <a:solidFill>
                          <a:schemeClr val="dk1"/>
                        </a:solidFill>
                        <a:effectLst/>
                        <a:latin typeface="+mn-lt"/>
                        <a:ea typeface="+mn-ea"/>
                        <a:cs typeface="+mn-cs"/>
                      </a:endParaRPr>
                    </a:p>
                    <a:p>
                      <a:r>
                        <a:rPr lang="en-GB" sz="1200" b="1" kern="1200" dirty="0" smtClean="0">
                          <a:solidFill>
                            <a:schemeClr val="dk1"/>
                          </a:solidFill>
                          <a:effectLst/>
                          <a:latin typeface="+mn-lt"/>
                          <a:ea typeface="+mn-ea"/>
                          <a:cs typeface="+mn-cs"/>
                        </a:rPr>
                        <a:t>Electrical Servitude of approximately</a:t>
                      </a:r>
                      <a:r>
                        <a:rPr lang="en-GB" sz="1200" b="1" kern="1200" baseline="0" dirty="0" smtClean="0">
                          <a:solidFill>
                            <a:schemeClr val="dk1"/>
                          </a:solidFill>
                          <a:effectLst/>
                          <a:latin typeface="+mn-lt"/>
                          <a:ea typeface="+mn-ea"/>
                          <a:cs typeface="+mn-cs"/>
                        </a:rPr>
                        <a:t> </a:t>
                      </a:r>
                      <a:r>
                        <a:rPr lang="en-GB" sz="1200" kern="1200" dirty="0" smtClean="0">
                          <a:solidFill>
                            <a:schemeClr val="dk1"/>
                          </a:solidFill>
                          <a:effectLst/>
                          <a:latin typeface="+mn-lt"/>
                          <a:ea typeface="+mn-ea"/>
                          <a:cs typeface="+mn-cs"/>
                        </a:rPr>
                        <a:t>3 069 m</a:t>
                      </a:r>
                      <a:r>
                        <a:rPr lang="en-GB" sz="1200" kern="1200" dirty="0" smtClean="0">
                          <a:solidFill>
                            <a:schemeClr val="dk1"/>
                          </a:solidFill>
                          <a:effectLst/>
                          <a:latin typeface="Arial" panose="020B0604020202020204" pitchFamily="34" charset="0"/>
                          <a:ea typeface="+mn-ea"/>
                          <a:cs typeface="Arial" panose="020B0604020202020204" pitchFamily="34" charset="0"/>
                        </a:rPr>
                        <a:t>² </a:t>
                      </a:r>
                      <a:endParaRPr lang="en-ZA" sz="1200" b="1" kern="1200" dirty="0" smtClean="0">
                        <a:solidFill>
                          <a:schemeClr val="dk1"/>
                        </a:solidFill>
                        <a:effectLst/>
                        <a:latin typeface="+mn-lt"/>
                        <a:ea typeface="+mn-ea"/>
                        <a:cs typeface="+mn-cs"/>
                      </a:endParaRPr>
                    </a:p>
                    <a:p>
                      <a:r>
                        <a:rPr lang="en-GB" sz="1200" b="1" kern="1200" dirty="0" smtClean="0">
                          <a:solidFill>
                            <a:schemeClr val="dk1"/>
                          </a:solidFill>
                          <a:effectLst/>
                          <a:latin typeface="+mn-lt"/>
                          <a:ea typeface="+mn-ea"/>
                          <a:cs typeface="+mn-cs"/>
                        </a:rPr>
                        <a:t>Net Land Area </a:t>
                      </a:r>
                      <a:r>
                        <a:rPr lang="en-GB" sz="1200" b="0" kern="1200" dirty="0" smtClean="0">
                          <a:solidFill>
                            <a:schemeClr val="dk1"/>
                          </a:solidFill>
                          <a:effectLst/>
                          <a:latin typeface="+mn-lt"/>
                          <a:ea typeface="+mn-ea"/>
                          <a:cs typeface="+mn-cs"/>
                        </a:rPr>
                        <a:t>40</a:t>
                      </a:r>
                      <a:r>
                        <a:rPr lang="en-GB" sz="1200" kern="1200" dirty="0" smtClean="0">
                          <a:solidFill>
                            <a:schemeClr val="dk1"/>
                          </a:solidFill>
                          <a:effectLst/>
                          <a:latin typeface="+mn-lt"/>
                          <a:ea typeface="+mn-ea"/>
                          <a:cs typeface="+mn-cs"/>
                        </a:rPr>
                        <a:t>,263 000 m</a:t>
                      </a:r>
                      <a:r>
                        <a:rPr lang="en-GB" sz="1200" kern="1200" dirty="0" smtClean="0">
                          <a:solidFill>
                            <a:schemeClr val="dk1"/>
                          </a:solidFill>
                          <a:effectLst/>
                          <a:latin typeface="Arial" panose="020B0604020202020204" pitchFamily="34" charset="0"/>
                          <a:ea typeface="+mn-ea"/>
                          <a:cs typeface="Arial" panose="020B0604020202020204" pitchFamily="34" charset="0"/>
                        </a:rPr>
                        <a:t>² </a:t>
                      </a:r>
                    </a:p>
                    <a:p>
                      <a:endParaRPr lang="en-GB" sz="1200" kern="1200" dirty="0" smtClean="0">
                        <a:solidFill>
                          <a:schemeClr val="dk1"/>
                        </a:solidFill>
                        <a:effectLst/>
                        <a:latin typeface="Arial" panose="020B0604020202020204" pitchFamily="34" charset="0"/>
                        <a:ea typeface="+mn-ea"/>
                        <a:cs typeface="Arial" panose="020B0604020202020204" pitchFamily="34" charset="0"/>
                      </a:endParaRPr>
                    </a:p>
                    <a:p>
                      <a:r>
                        <a:rPr lang="en-GB" sz="1200" kern="1200" dirty="0" smtClean="0">
                          <a:solidFill>
                            <a:schemeClr val="dk1"/>
                          </a:solidFill>
                          <a:effectLst/>
                          <a:latin typeface="Arial" panose="020B0604020202020204" pitchFamily="34" charset="0"/>
                          <a:ea typeface="+mn-ea"/>
                          <a:cs typeface="Arial" panose="020B0604020202020204" pitchFamily="34" charset="0"/>
                        </a:rPr>
                        <a:t>Business 1</a:t>
                      </a:r>
                      <a:endParaRPr lang="en-ZA" sz="1200" kern="1200" dirty="0">
                        <a:solidFill>
                          <a:schemeClr val="dk1"/>
                        </a:solidFill>
                        <a:effectLst/>
                        <a:latin typeface="+mn-lt"/>
                        <a:ea typeface="+mn-ea"/>
                        <a:cs typeface="+mn-cs"/>
                      </a:endParaRPr>
                    </a:p>
                  </a:txBody>
                  <a:tcPr marL="67905" marR="67905" marT="0" marB="0" anchor="ctr"/>
                </a:tc>
                <a:extLst>
                  <a:ext uri="{0D108BD9-81ED-4DB2-BD59-A6C34878D82A}">
                    <a16:rowId xmlns:a16="http://schemas.microsoft.com/office/drawing/2014/main" val="4235181247"/>
                  </a:ext>
                </a:extLst>
              </a:tr>
              <a:tr h="2700051">
                <a:tc>
                  <a:txBody>
                    <a:bodyPr/>
                    <a:lstStyle/>
                    <a:p>
                      <a:pPr marL="457200" algn="l">
                        <a:lnSpc>
                          <a:spcPct val="115000"/>
                        </a:lnSpc>
                        <a:spcAft>
                          <a:spcPts val="0"/>
                        </a:spcAft>
                      </a:pPr>
                      <a:r>
                        <a:rPr lang="en-GB" sz="1200" dirty="0">
                          <a:solidFill>
                            <a:schemeClr val="tx1"/>
                          </a:solidFill>
                          <a:effectLst/>
                          <a:latin typeface="Arial Nova" panose="020B0504020202020204" pitchFamily="34" charset="0"/>
                        </a:rPr>
                        <a:t>DEVELOPMENT OBJECTIVES</a:t>
                      </a:r>
                      <a:endParaRPr lang="en-ZA" sz="1200" dirty="0">
                        <a:solidFill>
                          <a:schemeClr val="tx1"/>
                        </a:solidFill>
                        <a:effectLst/>
                        <a:latin typeface="Arial Nova" panose="020B0504020202020204" pitchFamily="34" charset="0"/>
                        <a:ea typeface="Times New Roman" panose="02020603050405020304" pitchFamily="18" charset="0"/>
                        <a:cs typeface="Times New Roman" panose="02020603050405020304" pitchFamily="18" charset="0"/>
                      </a:endParaRPr>
                    </a:p>
                  </a:txBody>
                  <a:tcPr marL="67905" marR="67905" marT="0" marB="0" anchor="ctr"/>
                </a:tc>
                <a:tc>
                  <a:txBody>
                    <a:bodyPr/>
                    <a:lstStyle/>
                    <a:p>
                      <a:pPr algn="just">
                        <a:lnSpc>
                          <a:spcPct val="115000"/>
                        </a:lnSpc>
                        <a:spcAft>
                          <a:spcPts val="800"/>
                        </a:spcAft>
                      </a:pPr>
                      <a:r>
                        <a:rPr lang="en-GB" sz="1200" dirty="0">
                          <a:solidFill>
                            <a:schemeClr val="tx1"/>
                          </a:solidFill>
                          <a:effectLst/>
                          <a:latin typeface="Arial Nova" panose="020B0504020202020204" pitchFamily="34" charset="0"/>
                        </a:rPr>
                        <a:t>Mixed use, </a:t>
                      </a:r>
                      <a:r>
                        <a:rPr lang="en-GB" sz="1200" dirty="0" smtClean="0">
                          <a:solidFill>
                            <a:schemeClr val="tx1"/>
                          </a:solidFill>
                          <a:effectLst/>
                          <a:latin typeface="Arial Nova" panose="020B0504020202020204" pitchFamily="34" charset="0"/>
                        </a:rPr>
                        <a:t> with emphasis</a:t>
                      </a:r>
                      <a:r>
                        <a:rPr lang="en-GB" sz="1200" baseline="0" dirty="0" smtClean="0">
                          <a:solidFill>
                            <a:schemeClr val="tx1"/>
                          </a:solidFill>
                          <a:effectLst/>
                          <a:latin typeface="Arial Nova" panose="020B0504020202020204" pitchFamily="34" charset="0"/>
                        </a:rPr>
                        <a:t> on Affordable Housing with </a:t>
                      </a:r>
                      <a:r>
                        <a:rPr lang="en-GB" sz="1200" dirty="0" smtClean="0">
                          <a:solidFill>
                            <a:schemeClr val="tx1"/>
                          </a:solidFill>
                          <a:effectLst/>
                          <a:latin typeface="Arial Nova" panose="020B0504020202020204" pitchFamily="34" charset="0"/>
                        </a:rPr>
                        <a:t>a mix </a:t>
                      </a:r>
                      <a:r>
                        <a:rPr lang="en-GB" sz="1200" dirty="0">
                          <a:solidFill>
                            <a:schemeClr val="tx1"/>
                          </a:solidFill>
                          <a:effectLst/>
                          <a:latin typeface="Arial Nova" panose="020B0504020202020204" pitchFamily="34" charset="0"/>
                        </a:rPr>
                        <a:t>of land </a:t>
                      </a:r>
                      <a:r>
                        <a:rPr lang="en-GB" sz="1200" dirty="0" smtClean="0">
                          <a:solidFill>
                            <a:schemeClr val="tx1"/>
                          </a:solidFill>
                          <a:effectLst/>
                          <a:latin typeface="Arial Nova" panose="020B0504020202020204" pitchFamily="34" charset="0"/>
                        </a:rPr>
                        <a:t>uses</a:t>
                      </a:r>
                      <a:r>
                        <a:rPr lang="en-GB" sz="1200" baseline="0" dirty="0" smtClean="0">
                          <a:solidFill>
                            <a:schemeClr val="tx1"/>
                          </a:solidFill>
                          <a:effectLst/>
                          <a:latin typeface="Arial Nova" panose="020B0504020202020204" pitchFamily="34" charset="0"/>
                        </a:rPr>
                        <a:t> that will </a:t>
                      </a:r>
                      <a:r>
                        <a:rPr lang="en-GB" sz="1200" dirty="0" smtClean="0">
                          <a:solidFill>
                            <a:schemeClr val="tx1"/>
                          </a:solidFill>
                          <a:effectLst/>
                          <a:latin typeface="Arial Nova" panose="020B0504020202020204" pitchFamily="34" charset="0"/>
                        </a:rPr>
                        <a:t>support </a:t>
                      </a:r>
                      <a:r>
                        <a:rPr lang="en-GB" sz="1200" dirty="0">
                          <a:solidFill>
                            <a:schemeClr val="tx1"/>
                          </a:solidFill>
                          <a:effectLst/>
                          <a:latin typeface="Arial Nova" panose="020B0504020202020204" pitchFamily="34" charset="0"/>
                        </a:rPr>
                        <a:t>surrounding uses and </a:t>
                      </a:r>
                      <a:r>
                        <a:rPr lang="en-GB" sz="1200" dirty="0" smtClean="0">
                          <a:solidFill>
                            <a:schemeClr val="tx1"/>
                          </a:solidFill>
                          <a:effectLst/>
                          <a:latin typeface="Arial Nova" panose="020B0504020202020204" pitchFamily="34" charset="0"/>
                        </a:rPr>
                        <a:t>activities. </a:t>
                      </a:r>
                      <a:endParaRPr lang="en-ZA" sz="1200" dirty="0">
                        <a:solidFill>
                          <a:schemeClr val="tx1"/>
                        </a:solidFill>
                        <a:effectLst/>
                        <a:latin typeface="Arial Nova" panose="020B0504020202020204" pitchFamily="34" charset="0"/>
                      </a:endParaRPr>
                    </a:p>
                    <a:p>
                      <a:pPr algn="just">
                        <a:lnSpc>
                          <a:spcPts val="2100"/>
                        </a:lnSpc>
                      </a:pPr>
                      <a:r>
                        <a:rPr lang="en-US" sz="1200" dirty="0" smtClean="0">
                          <a:solidFill>
                            <a:schemeClr val="tx1"/>
                          </a:solidFill>
                          <a:latin typeface="Arial" panose="020B0604020202020204" pitchFamily="34" charset="0"/>
                          <a:cs typeface="Arial" panose="020B0604020202020204" pitchFamily="34" charset="0"/>
                        </a:rPr>
                        <a:t>The property shall be developed into mixed use development with special emphasis on mixed rental residential with a minimum of 50% of the total development being earmarked for affordable housing at a maximum rental of R 1 500 per unit per month excluding municipal services. The allocation of these </a:t>
                      </a:r>
                      <a:r>
                        <a:rPr lang="en-US" sz="1200" b="0" dirty="0" smtClean="0">
                          <a:solidFill>
                            <a:schemeClr val="tx1"/>
                          </a:solidFill>
                          <a:latin typeface="Arial" panose="020B0604020202020204" pitchFamily="34" charset="0"/>
                          <a:cs typeface="Arial" panose="020B0604020202020204" pitchFamily="34" charset="0"/>
                        </a:rPr>
                        <a:t>affordable units (50%) will be in line with the COJ policies </a:t>
                      </a:r>
                      <a:r>
                        <a:rPr lang="en-GB" sz="1200" b="0" kern="1200" dirty="0" smtClean="0">
                          <a:solidFill>
                            <a:schemeClr val="dk1"/>
                          </a:solidFill>
                          <a:effectLst/>
                          <a:latin typeface="Arial" panose="020B0604020202020204" pitchFamily="34" charset="0"/>
                          <a:ea typeface="+mn-ea"/>
                          <a:cs typeface="Arial" panose="020B0604020202020204" pitchFamily="34" charset="0"/>
                        </a:rPr>
                        <a:t>targeted for low income earners who earn less that R4 500</a:t>
                      </a:r>
                      <a:r>
                        <a:rPr lang="en-US" sz="1200" b="0" dirty="0" smtClean="0">
                          <a:solidFill>
                            <a:schemeClr val="tx1"/>
                          </a:solidFill>
                          <a:latin typeface="Arial" panose="020B0604020202020204" pitchFamily="34" charset="0"/>
                          <a:cs typeface="Arial" panose="020B0604020202020204" pitchFamily="34" charset="0"/>
                        </a:rPr>
                        <a:t>.</a:t>
                      </a:r>
                    </a:p>
                    <a:p>
                      <a:pPr marL="0" marR="0" lvl="0" indent="0" algn="just" defTabSz="914400" rtl="0" eaLnBrk="1" fontAlgn="auto" latinLnBrk="0" hangingPunct="1">
                        <a:lnSpc>
                          <a:spcPct val="115000"/>
                        </a:lnSpc>
                        <a:spcBef>
                          <a:spcPts val="0"/>
                        </a:spcBef>
                        <a:spcAft>
                          <a:spcPts val="800"/>
                        </a:spcAft>
                        <a:buClrTx/>
                        <a:buSzTx/>
                        <a:buFontTx/>
                        <a:buNone/>
                        <a:tabLst/>
                        <a:defRPr/>
                      </a:pPr>
                      <a:r>
                        <a:rPr lang="en-GB" sz="1200" dirty="0" smtClean="0">
                          <a:solidFill>
                            <a:schemeClr val="tx1"/>
                          </a:solidFill>
                          <a:effectLst/>
                          <a:latin typeface="Arial Nova" panose="020B0504020202020204" pitchFamily="34" charset="0"/>
                        </a:rPr>
                        <a:t>A well- balanced and sustainable urban structure that is connected and accessible to the residents</a:t>
                      </a:r>
                      <a:r>
                        <a:rPr lang="en-GB" sz="1200" baseline="0" dirty="0" smtClean="0">
                          <a:solidFill>
                            <a:schemeClr val="tx1"/>
                          </a:solidFill>
                          <a:effectLst/>
                          <a:latin typeface="Arial Nova" panose="020B0504020202020204" pitchFamily="34" charset="0"/>
                        </a:rPr>
                        <a:t> </a:t>
                      </a:r>
                      <a:r>
                        <a:rPr lang="en-GB" sz="1200" dirty="0" smtClean="0">
                          <a:solidFill>
                            <a:schemeClr val="tx1"/>
                          </a:solidFill>
                          <a:effectLst/>
                          <a:latin typeface="Arial Nova" panose="020B0504020202020204" pitchFamily="34" charset="0"/>
                        </a:rPr>
                        <a:t>of Soweto and the  City. </a:t>
                      </a:r>
                      <a:endParaRPr lang="en-ZA" sz="1200" dirty="0">
                        <a:solidFill>
                          <a:schemeClr val="tx1"/>
                        </a:solidFill>
                        <a:effectLst/>
                        <a:latin typeface="Arial Nova" panose="020B0504020202020204" pitchFamily="34" charset="0"/>
                      </a:endParaRPr>
                    </a:p>
                  </a:txBody>
                  <a:tcPr marL="67905" marR="67905" marT="0" marB="0" anchor="ctr"/>
                </a:tc>
                <a:extLst>
                  <a:ext uri="{0D108BD9-81ED-4DB2-BD59-A6C34878D82A}">
                    <a16:rowId xmlns:a16="http://schemas.microsoft.com/office/drawing/2014/main" val="59637547"/>
                  </a:ext>
                </a:extLst>
              </a:tr>
              <a:tr h="782599">
                <a:tc>
                  <a:txBody>
                    <a:bodyPr/>
                    <a:lstStyle/>
                    <a:p>
                      <a:pPr marL="457200" algn="l">
                        <a:lnSpc>
                          <a:spcPct val="115000"/>
                        </a:lnSpc>
                        <a:spcAft>
                          <a:spcPts val="0"/>
                        </a:spcAft>
                      </a:pPr>
                      <a:r>
                        <a:rPr lang="en-GB" sz="1200" dirty="0">
                          <a:solidFill>
                            <a:schemeClr val="tx1"/>
                          </a:solidFill>
                          <a:effectLst/>
                          <a:latin typeface="Arial Nova" panose="020B0504020202020204" pitchFamily="34" charset="0"/>
                        </a:rPr>
                        <a:t>DEVELOPMENT YIELDS</a:t>
                      </a:r>
                      <a:endParaRPr lang="en-ZA" sz="1200" dirty="0">
                        <a:solidFill>
                          <a:schemeClr val="tx1"/>
                        </a:solidFill>
                        <a:effectLst/>
                        <a:latin typeface="Arial Nova" panose="020B0504020202020204" pitchFamily="34" charset="0"/>
                        <a:ea typeface="Times New Roman" panose="02020603050405020304" pitchFamily="18" charset="0"/>
                        <a:cs typeface="Times New Roman" panose="02020603050405020304" pitchFamily="18" charset="0"/>
                      </a:endParaRPr>
                    </a:p>
                  </a:txBody>
                  <a:tcPr marL="67905" marR="67905" marT="0" marB="0" anchor="ctr"/>
                </a:tc>
                <a:tc>
                  <a:txBody>
                    <a:bodyPr/>
                    <a:lstStyle/>
                    <a:p>
                      <a:pPr algn="l">
                        <a:lnSpc>
                          <a:spcPct val="107000"/>
                        </a:lnSpc>
                        <a:spcAft>
                          <a:spcPts val="800"/>
                        </a:spcAft>
                      </a:pPr>
                      <a:r>
                        <a:rPr lang="en-ZA" sz="1200" dirty="0" smtClean="0">
                          <a:solidFill>
                            <a:schemeClr val="tx1"/>
                          </a:solidFill>
                          <a:effectLst/>
                          <a:latin typeface="Arial Nova" panose="020B0504020202020204" pitchFamily="34" charset="0"/>
                        </a:rPr>
                        <a:t>Other uses include </a:t>
                      </a:r>
                      <a:r>
                        <a:rPr lang="en-GB" sz="1200" dirty="0" smtClean="0">
                          <a:solidFill>
                            <a:schemeClr val="tx1"/>
                          </a:solidFill>
                          <a:effectLst/>
                          <a:latin typeface="Arial Nova" panose="020B0504020202020204" pitchFamily="34" charset="0"/>
                        </a:rPr>
                        <a:t>businesses, commercial, retail,  and institutional</a:t>
                      </a:r>
                      <a:r>
                        <a:rPr lang="en-GB" sz="1200" baseline="0" dirty="0" smtClean="0">
                          <a:solidFill>
                            <a:schemeClr val="tx1"/>
                          </a:solidFill>
                          <a:effectLst/>
                          <a:latin typeface="Arial Nova" panose="020B0504020202020204" pitchFamily="34" charset="0"/>
                        </a:rPr>
                        <a:t> and recreational facilities.</a:t>
                      </a:r>
                      <a:endParaRPr lang="en-ZA" sz="1200" dirty="0">
                        <a:solidFill>
                          <a:schemeClr val="tx1"/>
                        </a:solidFill>
                        <a:effectLst/>
                        <a:latin typeface="Arial Nova" panose="020B0504020202020204" pitchFamily="34" charset="0"/>
                        <a:ea typeface="Times New Roman" panose="02020603050405020304" pitchFamily="18" charset="0"/>
                        <a:cs typeface="Times New Roman" panose="02020603050405020304" pitchFamily="18" charset="0"/>
                      </a:endParaRPr>
                    </a:p>
                  </a:txBody>
                  <a:tcPr marL="67905" marR="67905" marT="0" marB="0" anchor="ctr"/>
                </a:tc>
                <a:extLst>
                  <a:ext uri="{0D108BD9-81ED-4DB2-BD59-A6C34878D82A}">
                    <a16:rowId xmlns:a16="http://schemas.microsoft.com/office/drawing/2014/main" val="2572784320"/>
                  </a:ext>
                </a:extLst>
              </a:tr>
            </a:tbl>
          </a:graphicData>
        </a:graphic>
      </p:graphicFrame>
      <p:pic>
        <p:nvPicPr>
          <p:cNvPr id="6" name="Picture 5"/>
          <p:cNvPicPr>
            <a:picLocks noChangeAspect="1"/>
          </p:cNvPicPr>
          <p:nvPr/>
        </p:nvPicPr>
        <p:blipFill>
          <a:blip r:embed="rId3"/>
          <a:stretch>
            <a:fillRect/>
          </a:stretch>
        </p:blipFill>
        <p:spPr>
          <a:xfrm>
            <a:off x="1401992" y="693182"/>
            <a:ext cx="3869139" cy="6164817"/>
          </a:xfrm>
          <a:prstGeom prst="rect">
            <a:avLst/>
          </a:prstGeom>
        </p:spPr>
      </p:pic>
      <p:grpSp>
        <p:nvGrpSpPr>
          <p:cNvPr id="7" name="Group 6"/>
          <p:cNvGrpSpPr/>
          <p:nvPr/>
        </p:nvGrpSpPr>
        <p:grpSpPr>
          <a:xfrm>
            <a:off x="-12192" y="-12193"/>
            <a:ext cx="1604938" cy="2307251"/>
            <a:chOff x="5370454" y="1716452"/>
            <a:chExt cx="6127582" cy="57568"/>
          </a:xfrm>
        </p:grpSpPr>
        <p:sp>
          <p:nvSpPr>
            <p:cNvPr id="8" name="Rectangle 7"/>
            <p:cNvSpPr/>
            <p:nvPr/>
          </p:nvSpPr>
          <p:spPr>
            <a:xfrm flipV="1">
              <a:off x="5370454" y="1728301"/>
              <a:ext cx="1228466" cy="45719"/>
            </a:xfrm>
            <a:prstGeom prst="rect">
              <a:avLst/>
            </a:prstGeom>
            <a:solidFill>
              <a:srgbClr val="FF330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flipV="1">
              <a:off x="6598920" y="1716453"/>
              <a:ext cx="1228466" cy="45719"/>
            </a:xfrm>
            <a:prstGeom prst="rect">
              <a:avLst/>
            </a:prstGeom>
            <a:solidFill>
              <a:srgbClr val="660033">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p:cNvSpPr/>
            <p:nvPr/>
          </p:nvSpPr>
          <p:spPr>
            <a:xfrm flipV="1">
              <a:off x="7827386" y="1728301"/>
              <a:ext cx="1228466" cy="45719"/>
            </a:xfrm>
            <a:prstGeom prst="rect">
              <a:avLst/>
            </a:prstGeom>
            <a:solidFill>
              <a:schemeClr val="tx1">
                <a:lumMod val="65000"/>
                <a:lumOff val="35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p:cNvSpPr/>
            <p:nvPr/>
          </p:nvSpPr>
          <p:spPr>
            <a:xfrm flipV="1">
              <a:off x="9055852" y="1716452"/>
              <a:ext cx="1228466" cy="45719"/>
            </a:xfrm>
            <a:prstGeom prst="rect">
              <a:avLst/>
            </a:prstGeom>
            <a:solidFill>
              <a:srgbClr val="067471">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p:cNvSpPr/>
            <p:nvPr/>
          </p:nvSpPr>
          <p:spPr>
            <a:xfrm flipV="1">
              <a:off x="10269570" y="1728301"/>
              <a:ext cx="1228466" cy="45719"/>
            </a:xfrm>
            <a:prstGeom prst="rect">
              <a:avLst/>
            </a:prstGeom>
            <a:solidFill>
              <a:srgbClr val="FFC0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 name="Slide Number Placeholder 2"/>
          <p:cNvSpPr>
            <a:spLocks noGrp="1"/>
          </p:cNvSpPr>
          <p:nvPr>
            <p:ph type="sldNum" sz="quarter" idx="12"/>
          </p:nvPr>
        </p:nvSpPr>
        <p:spPr/>
        <p:txBody>
          <a:bodyPr/>
          <a:lstStyle/>
          <a:p>
            <a:fld id="{4BA915EE-10CB-4CF1-8569-6154455DA573}" type="slidenum">
              <a:rPr lang="en-US" smtClean="0"/>
              <a:t>12</a:t>
            </a:fld>
            <a:endParaRPr lang="en-US"/>
          </a:p>
        </p:txBody>
      </p:sp>
    </p:spTree>
    <p:extLst>
      <p:ext uri="{BB962C8B-B14F-4D97-AF65-F5344CB8AC3E}">
        <p14:creationId xmlns:p14="http://schemas.microsoft.com/office/powerpoint/2010/main" val="35278080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20CA2-AFF2-2484-B6B5-B232BFAAFDB8}"/>
              </a:ext>
            </a:extLst>
          </p:cNvPr>
          <p:cNvSpPr>
            <a:spLocks noGrp="1"/>
          </p:cNvSpPr>
          <p:nvPr>
            <p:ph type="title"/>
          </p:nvPr>
        </p:nvSpPr>
        <p:spPr>
          <a:xfrm>
            <a:off x="1835128" y="-228522"/>
            <a:ext cx="9062918" cy="931907"/>
          </a:xfrm>
        </p:spPr>
        <p:txBody>
          <a:bodyPr>
            <a:normAutofit/>
          </a:bodyPr>
          <a:lstStyle/>
          <a:p>
            <a:pPr algn="ctr"/>
            <a:r>
              <a:rPr lang="en-US" sz="2800" dirty="0" smtClean="0">
                <a:latin typeface="Arial" panose="020B0604020202020204" pitchFamily="34" charset="0"/>
                <a:cs typeface="Arial" panose="020B0604020202020204" pitchFamily="34" charset="0"/>
              </a:rPr>
              <a:t>ORLANDO EKHAYA servitudes</a:t>
            </a:r>
            <a:endParaRPr lang="en-US" sz="2800" dirty="0">
              <a:latin typeface="Arial" panose="020B0604020202020204" pitchFamily="34" charset="0"/>
              <a:cs typeface="Arial" panose="020B0604020202020204" pitchFamily="34" charset="0"/>
            </a:endParaRPr>
          </a:p>
        </p:txBody>
      </p:sp>
      <p:pic>
        <p:nvPicPr>
          <p:cNvPr id="4" name="Content Placeholder 4" descr="Shape, rectangle&#10;&#10;Description automatically generated">
            <a:extLst>
              <a:ext uri="{FF2B5EF4-FFF2-40B4-BE49-F238E27FC236}">
                <a16:creationId xmlns:a16="http://schemas.microsoft.com/office/drawing/2014/main" id="{E28360DE-C374-5BDF-EFF1-10776535C7AB}"/>
              </a:ext>
            </a:extLst>
          </p:cNvPr>
          <p:cNvPicPr>
            <a:picLocks noChangeAspect="1"/>
          </p:cNvPicPr>
          <p:nvPr/>
        </p:nvPicPr>
        <p:blipFill>
          <a:blip r:embed="rId2"/>
          <a:stretch>
            <a:fillRect/>
          </a:stretch>
        </p:blipFill>
        <p:spPr>
          <a:xfrm>
            <a:off x="-12191" y="-12193"/>
            <a:ext cx="1414184" cy="8164171"/>
          </a:xfrm>
          <a:prstGeom prst="rect">
            <a:avLst/>
          </a:prstGeom>
        </p:spPr>
      </p:pic>
      <p:graphicFrame>
        <p:nvGraphicFramePr>
          <p:cNvPr id="13" name="Table 12"/>
          <p:cNvGraphicFramePr>
            <a:graphicFrameLocks noGrp="1"/>
          </p:cNvGraphicFramePr>
          <p:nvPr>
            <p:extLst>
              <p:ext uri="{D42A27DB-BD31-4B8C-83A1-F6EECF244321}">
                <p14:modId xmlns:p14="http://schemas.microsoft.com/office/powerpoint/2010/main" val="1033200557"/>
              </p:ext>
            </p:extLst>
          </p:nvPr>
        </p:nvGraphicFramePr>
        <p:xfrm>
          <a:off x="5271130" y="703387"/>
          <a:ext cx="6290756" cy="6154611"/>
        </p:xfrm>
        <a:graphic>
          <a:graphicData uri="http://schemas.openxmlformats.org/drawingml/2006/table">
            <a:tbl>
              <a:tblPr firstRow="1" firstCol="1" bandRow="1">
                <a:tableStyleId>{7DF18680-E054-41AD-8BC1-D1AEF772440D}</a:tableStyleId>
              </a:tblPr>
              <a:tblGrid>
                <a:gridCol w="2351801">
                  <a:extLst>
                    <a:ext uri="{9D8B030D-6E8A-4147-A177-3AD203B41FA5}">
                      <a16:colId xmlns:a16="http://schemas.microsoft.com/office/drawing/2014/main" val="1563029105"/>
                    </a:ext>
                  </a:extLst>
                </a:gridCol>
                <a:gridCol w="3938955">
                  <a:extLst>
                    <a:ext uri="{9D8B030D-6E8A-4147-A177-3AD203B41FA5}">
                      <a16:colId xmlns:a16="http://schemas.microsoft.com/office/drawing/2014/main" val="99275706"/>
                    </a:ext>
                  </a:extLst>
                </a:gridCol>
              </a:tblGrid>
              <a:tr h="6154611">
                <a:tc>
                  <a:txBody>
                    <a:bodyPr/>
                    <a:lstStyle/>
                    <a:p>
                      <a:pPr marL="457200" algn="l">
                        <a:lnSpc>
                          <a:spcPct val="115000"/>
                        </a:lnSpc>
                        <a:spcAft>
                          <a:spcPts val="0"/>
                        </a:spcAft>
                      </a:pPr>
                      <a:endParaRPr lang="en-ZA" sz="1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7905" marR="67905" marT="0" marB="0" anchor="ctr"/>
                </a:tc>
                <a:tc>
                  <a:txBody>
                    <a:bodyPr/>
                    <a:lstStyle/>
                    <a:p>
                      <a:r>
                        <a:rPr lang="en-GB" sz="1800" b="1" kern="1200" dirty="0" smtClean="0">
                          <a:solidFill>
                            <a:schemeClr val="tx1"/>
                          </a:solidFill>
                          <a:effectLst/>
                          <a:latin typeface="Arial" panose="020B0604020202020204" pitchFamily="34" charset="0"/>
                          <a:ea typeface="+mn-ea"/>
                          <a:cs typeface="Arial" panose="020B0604020202020204" pitchFamily="34" charset="0"/>
                        </a:rPr>
                        <a:t>There is a power line servitude in favour of Eskom with ancillary rights as will more fully appear from Notarial Deed K2411/1999S registered on 21 May 1999 (SG 5225/1996). </a:t>
                      </a:r>
                    </a:p>
                    <a:p>
                      <a:endParaRPr lang="en-ZA" sz="1800" b="1" kern="1200" dirty="0" smtClean="0">
                        <a:solidFill>
                          <a:schemeClr val="tx1"/>
                        </a:solidFill>
                        <a:effectLst/>
                        <a:latin typeface="Arial" panose="020B0604020202020204" pitchFamily="34" charset="0"/>
                        <a:ea typeface="+mn-ea"/>
                        <a:cs typeface="Arial" panose="020B0604020202020204" pitchFamily="34" charset="0"/>
                      </a:endParaRPr>
                    </a:p>
                    <a:p>
                      <a:r>
                        <a:rPr lang="en-GB" sz="1800" b="1" kern="1200" dirty="0" smtClean="0">
                          <a:solidFill>
                            <a:schemeClr val="tx1"/>
                          </a:solidFill>
                          <a:effectLst/>
                          <a:latin typeface="Arial" panose="020B0604020202020204" pitchFamily="34" charset="0"/>
                          <a:ea typeface="+mn-ea"/>
                          <a:cs typeface="Arial" panose="020B0604020202020204" pitchFamily="34" charset="0"/>
                        </a:rPr>
                        <a:t>There is a 3m wide sewer line unregistered servitude that runs along the power line servitude on all the sites.</a:t>
                      </a:r>
                      <a:endParaRPr lang="en-ZA" sz="1800" b="1" kern="1200" dirty="0" smtClean="0">
                        <a:solidFill>
                          <a:schemeClr val="tx1"/>
                        </a:solidFill>
                        <a:effectLst/>
                        <a:latin typeface="Arial" panose="020B0604020202020204" pitchFamily="34" charset="0"/>
                        <a:ea typeface="+mn-ea"/>
                        <a:cs typeface="Arial" panose="020B0604020202020204" pitchFamily="34" charset="0"/>
                      </a:endParaRPr>
                    </a:p>
                    <a:p>
                      <a:pPr algn="just">
                        <a:lnSpc>
                          <a:spcPct val="115000"/>
                        </a:lnSpc>
                        <a:spcAft>
                          <a:spcPts val="800"/>
                        </a:spcAft>
                      </a:pPr>
                      <a:endParaRPr lang="en-ZA" sz="1200" dirty="0">
                        <a:solidFill>
                          <a:schemeClr val="tx1"/>
                        </a:solidFill>
                        <a:effectLst/>
                        <a:latin typeface="Arial" panose="020B0604020202020204" pitchFamily="34" charset="0"/>
                        <a:cs typeface="Arial" panose="020B0604020202020204" pitchFamily="34" charset="0"/>
                      </a:endParaRPr>
                    </a:p>
                  </a:txBody>
                  <a:tcPr marL="67905" marR="67905" marT="0" marB="0" anchor="ctr"/>
                </a:tc>
                <a:extLst>
                  <a:ext uri="{0D108BD9-81ED-4DB2-BD59-A6C34878D82A}">
                    <a16:rowId xmlns:a16="http://schemas.microsoft.com/office/drawing/2014/main" val="59637547"/>
                  </a:ext>
                </a:extLst>
              </a:tr>
            </a:tbl>
          </a:graphicData>
        </a:graphic>
      </p:graphicFrame>
      <p:sp>
        <p:nvSpPr>
          <p:cNvPr id="7" name="TextBox 6"/>
          <p:cNvSpPr txBox="1"/>
          <p:nvPr/>
        </p:nvSpPr>
        <p:spPr>
          <a:xfrm>
            <a:off x="5360745" y="2298262"/>
            <a:ext cx="1881554" cy="1477328"/>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Servitudes affecting Erven 13, 14, 15, and 16 Orlando </a:t>
            </a:r>
            <a:r>
              <a:rPr lang="en-US" b="1" dirty="0" err="1" smtClean="0">
                <a:latin typeface="Arial" panose="020B0604020202020204" pitchFamily="34" charset="0"/>
                <a:cs typeface="Arial" panose="020B0604020202020204" pitchFamily="34" charset="0"/>
              </a:rPr>
              <a:t>Ekhaya</a:t>
            </a:r>
            <a:endParaRPr lang="en-ZA" b="1"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3"/>
          <a:stretch>
            <a:fillRect/>
          </a:stretch>
        </p:blipFill>
        <p:spPr>
          <a:xfrm>
            <a:off x="1442616" y="3775590"/>
            <a:ext cx="3828514" cy="3082408"/>
          </a:xfrm>
          <a:prstGeom prst="rect">
            <a:avLst/>
          </a:prstGeom>
        </p:spPr>
      </p:pic>
      <p:pic>
        <p:nvPicPr>
          <p:cNvPr id="2052" name="Content Placeholder 3" descr="File:2014-11-20 15h50 Orlando Power Station Soweto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2616" y="703385"/>
            <a:ext cx="3828514" cy="3072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p:nvPr/>
        </p:nvGrpSpPr>
        <p:grpSpPr>
          <a:xfrm>
            <a:off x="13623" y="0"/>
            <a:ext cx="1604938" cy="2307251"/>
            <a:chOff x="5370454" y="1716452"/>
            <a:chExt cx="6127582" cy="57568"/>
          </a:xfrm>
        </p:grpSpPr>
        <p:sp>
          <p:nvSpPr>
            <p:cNvPr id="11" name="Rectangle 10"/>
            <p:cNvSpPr/>
            <p:nvPr/>
          </p:nvSpPr>
          <p:spPr>
            <a:xfrm flipV="1">
              <a:off x="5370454" y="1728301"/>
              <a:ext cx="1228466" cy="45719"/>
            </a:xfrm>
            <a:prstGeom prst="rect">
              <a:avLst/>
            </a:prstGeom>
            <a:solidFill>
              <a:srgbClr val="FF330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p:cNvSpPr/>
            <p:nvPr/>
          </p:nvSpPr>
          <p:spPr>
            <a:xfrm flipV="1">
              <a:off x="6598920" y="1716453"/>
              <a:ext cx="1228466" cy="45719"/>
            </a:xfrm>
            <a:prstGeom prst="rect">
              <a:avLst/>
            </a:prstGeom>
            <a:solidFill>
              <a:srgbClr val="660033">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p:cNvSpPr/>
            <p:nvPr/>
          </p:nvSpPr>
          <p:spPr>
            <a:xfrm flipV="1">
              <a:off x="7827386" y="1728301"/>
              <a:ext cx="1228466" cy="45719"/>
            </a:xfrm>
            <a:prstGeom prst="rect">
              <a:avLst/>
            </a:prstGeom>
            <a:solidFill>
              <a:schemeClr val="tx1">
                <a:lumMod val="65000"/>
                <a:lumOff val="35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p:cNvSpPr/>
            <p:nvPr/>
          </p:nvSpPr>
          <p:spPr>
            <a:xfrm flipV="1">
              <a:off x="9055852" y="1716452"/>
              <a:ext cx="1228466" cy="45719"/>
            </a:xfrm>
            <a:prstGeom prst="rect">
              <a:avLst/>
            </a:prstGeom>
            <a:solidFill>
              <a:srgbClr val="067471">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p:cNvSpPr/>
            <p:nvPr/>
          </p:nvSpPr>
          <p:spPr>
            <a:xfrm flipV="1">
              <a:off x="10269570" y="1728301"/>
              <a:ext cx="1228466" cy="45719"/>
            </a:xfrm>
            <a:prstGeom prst="rect">
              <a:avLst/>
            </a:prstGeom>
            <a:solidFill>
              <a:srgbClr val="FFC0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 name="Slide Number Placeholder 2"/>
          <p:cNvSpPr>
            <a:spLocks noGrp="1"/>
          </p:cNvSpPr>
          <p:nvPr>
            <p:ph type="sldNum" sz="quarter" idx="12"/>
          </p:nvPr>
        </p:nvSpPr>
        <p:spPr/>
        <p:txBody>
          <a:bodyPr/>
          <a:lstStyle/>
          <a:p>
            <a:fld id="{4BA915EE-10CB-4CF1-8569-6154455DA573}" type="slidenum">
              <a:rPr lang="en-US" smtClean="0"/>
              <a:t>13</a:t>
            </a:fld>
            <a:endParaRPr lang="en-US"/>
          </a:p>
        </p:txBody>
      </p:sp>
    </p:spTree>
    <p:extLst>
      <p:ext uri="{BB962C8B-B14F-4D97-AF65-F5344CB8AC3E}">
        <p14:creationId xmlns:p14="http://schemas.microsoft.com/office/powerpoint/2010/main" val="16011317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20CA2-AFF2-2484-B6B5-B232BFAAFDB8}"/>
              </a:ext>
            </a:extLst>
          </p:cNvPr>
          <p:cNvSpPr>
            <a:spLocks noGrp="1"/>
          </p:cNvSpPr>
          <p:nvPr>
            <p:ph type="title"/>
          </p:nvPr>
        </p:nvSpPr>
        <p:spPr>
          <a:xfrm>
            <a:off x="1835128" y="284856"/>
            <a:ext cx="9213712" cy="1099807"/>
          </a:xfrm>
        </p:spPr>
        <p:txBody>
          <a:bodyPr>
            <a:noAutofit/>
          </a:bodyPr>
          <a:lstStyle/>
          <a:p>
            <a:pPr algn="ctr"/>
            <a:r>
              <a:rPr lang="en-US" sz="3200" dirty="0" smtClean="0">
                <a:latin typeface="Arial Nova" panose="020B0504020202020204" pitchFamily="34" charset="0"/>
              </a:rPr>
              <a:t>Land use scheme of 2018</a:t>
            </a:r>
            <a:br>
              <a:rPr lang="en-US" sz="3200" dirty="0" smtClean="0">
                <a:latin typeface="Arial Nova" panose="020B0504020202020204" pitchFamily="34" charset="0"/>
              </a:rPr>
            </a:br>
            <a:r>
              <a:rPr lang="en-US" sz="3200" dirty="0" smtClean="0">
                <a:latin typeface="Arial Nova" panose="020B0504020202020204" pitchFamily="34" charset="0"/>
              </a:rPr>
              <a:t>Orlando </a:t>
            </a:r>
            <a:r>
              <a:rPr lang="en-US" sz="3200" dirty="0" err="1" smtClean="0">
                <a:latin typeface="Arial Nova" panose="020B0504020202020204" pitchFamily="34" charset="0"/>
              </a:rPr>
              <a:t>ekhaya</a:t>
            </a:r>
            <a:r>
              <a:rPr lang="en-US" sz="3200" dirty="0" smtClean="0">
                <a:latin typeface="Arial Nova" panose="020B0504020202020204" pitchFamily="34" charset="0"/>
              </a:rPr>
              <a:t> </a:t>
            </a:r>
            <a:endParaRPr lang="en-US" sz="3200" dirty="0">
              <a:latin typeface="Arial Nova" panose="020B0504020202020204" pitchFamily="34" charset="0"/>
            </a:endParaRPr>
          </a:p>
        </p:txBody>
      </p:sp>
      <p:pic>
        <p:nvPicPr>
          <p:cNvPr id="4" name="Content Placeholder 4" descr="Shape, rectangle&#10;&#10;Description automatically generated">
            <a:extLst>
              <a:ext uri="{FF2B5EF4-FFF2-40B4-BE49-F238E27FC236}">
                <a16:creationId xmlns:a16="http://schemas.microsoft.com/office/drawing/2014/main" id="{E28360DE-C374-5BDF-EFF1-10776535C7AB}"/>
              </a:ext>
            </a:extLst>
          </p:cNvPr>
          <p:cNvPicPr>
            <a:picLocks noChangeAspect="1"/>
          </p:cNvPicPr>
          <p:nvPr/>
        </p:nvPicPr>
        <p:blipFill>
          <a:blip r:embed="rId2"/>
          <a:stretch>
            <a:fillRect/>
          </a:stretch>
        </p:blipFill>
        <p:spPr>
          <a:xfrm>
            <a:off x="-12192" y="-12192"/>
            <a:ext cx="1746746" cy="6788130"/>
          </a:xfrm>
          <a:prstGeom prst="rect">
            <a:avLst/>
          </a:prstGeom>
        </p:spPr>
      </p:pic>
      <p:sp>
        <p:nvSpPr>
          <p:cNvPr id="3" name="TextBox 2"/>
          <p:cNvSpPr txBox="1"/>
          <p:nvPr/>
        </p:nvSpPr>
        <p:spPr>
          <a:xfrm>
            <a:off x="2052452" y="1832358"/>
            <a:ext cx="8843555" cy="3785652"/>
          </a:xfrm>
          <a:prstGeom prst="rect">
            <a:avLst/>
          </a:prstGeom>
          <a:noFill/>
        </p:spPr>
        <p:txBody>
          <a:bodyPr wrap="square" rtlCol="0">
            <a:spAutoFit/>
          </a:bodyPr>
          <a:lstStyle/>
          <a:p>
            <a:pPr marL="285750" indent="-285750">
              <a:buFont typeface="Arial" panose="020B0604020202020204" pitchFamily="34" charset="0"/>
              <a:buChar char="•"/>
            </a:pPr>
            <a:r>
              <a:rPr lang="en-ZA" sz="2400" dirty="0" smtClean="0">
                <a:latin typeface="Arial Nova" panose="020B0504020202020204" pitchFamily="34" charset="0"/>
                <a:cs typeface="Arial" panose="020B0604020202020204" pitchFamily="34" charset="0"/>
              </a:rPr>
              <a:t>The primary land use rights as per </a:t>
            </a:r>
            <a:r>
              <a:rPr lang="en-ZA" sz="2400" dirty="0" err="1" smtClean="0">
                <a:latin typeface="Arial Nova" panose="020B0504020202020204" pitchFamily="34" charset="0"/>
                <a:cs typeface="Arial" panose="020B0604020202020204" pitchFamily="34" charset="0"/>
              </a:rPr>
              <a:t>CoJ</a:t>
            </a:r>
            <a:r>
              <a:rPr lang="en-ZA" sz="2400" dirty="0" smtClean="0">
                <a:latin typeface="Arial Nova" panose="020B0504020202020204" pitchFamily="34" charset="0"/>
                <a:cs typeface="Arial" panose="020B0604020202020204" pitchFamily="34" charset="0"/>
              </a:rPr>
              <a:t> land use scheme accommodates the following uses: </a:t>
            </a:r>
          </a:p>
          <a:p>
            <a:endParaRPr lang="en-ZA" sz="2400" dirty="0" smtClean="0">
              <a:latin typeface="Arial Nova" panose="020B0504020202020204" pitchFamily="34" charset="0"/>
              <a:cs typeface="Arial" panose="020B0604020202020204" pitchFamily="34" charset="0"/>
            </a:endParaRPr>
          </a:p>
          <a:p>
            <a:pPr marL="342900" indent="-342900">
              <a:buFont typeface="Arial" panose="020B0604020202020204" pitchFamily="34" charset="0"/>
              <a:buChar char="•"/>
            </a:pPr>
            <a:r>
              <a:rPr lang="en-GB" sz="2400" dirty="0" smtClean="0">
                <a:latin typeface="Arial Nova" panose="020B0504020202020204" pitchFamily="34" charset="0"/>
              </a:rPr>
              <a:t>Residential </a:t>
            </a:r>
          </a:p>
          <a:p>
            <a:pPr marL="342900" indent="-342900">
              <a:buFont typeface="Arial" panose="020B0604020202020204" pitchFamily="34" charset="0"/>
              <a:buChar char="•"/>
            </a:pPr>
            <a:r>
              <a:rPr lang="en-GB" sz="2400" dirty="0" smtClean="0">
                <a:latin typeface="Arial Nova" panose="020B0504020202020204" pitchFamily="34" charset="0"/>
              </a:rPr>
              <a:t>Student Accommodation </a:t>
            </a:r>
          </a:p>
          <a:p>
            <a:pPr marL="342900" indent="-342900">
              <a:buFont typeface="Arial" panose="020B0604020202020204" pitchFamily="34" charset="0"/>
              <a:buChar char="•"/>
            </a:pPr>
            <a:r>
              <a:rPr lang="en-GB" sz="2400" dirty="0" smtClean="0">
                <a:latin typeface="Arial Nova" panose="020B0504020202020204" pitchFamily="34" charset="0"/>
              </a:rPr>
              <a:t>Businesses</a:t>
            </a:r>
          </a:p>
          <a:p>
            <a:pPr marL="342900" indent="-342900">
              <a:buFont typeface="Arial" panose="020B0604020202020204" pitchFamily="34" charset="0"/>
              <a:buChar char="•"/>
            </a:pPr>
            <a:r>
              <a:rPr lang="en-GB" sz="2400" dirty="0" smtClean="0">
                <a:latin typeface="Arial Nova" panose="020B0504020202020204" pitchFamily="34" charset="0"/>
              </a:rPr>
              <a:t>Commercial</a:t>
            </a:r>
          </a:p>
          <a:p>
            <a:pPr marL="342900" indent="-342900">
              <a:buFont typeface="Arial" panose="020B0604020202020204" pitchFamily="34" charset="0"/>
              <a:buChar char="•"/>
            </a:pPr>
            <a:r>
              <a:rPr lang="en-GB" sz="2400" dirty="0" smtClean="0">
                <a:latin typeface="Arial Nova" panose="020B0504020202020204" pitchFamily="34" charset="0"/>
              </a:rPr>
              <a:t>Retail</a:t>
            </a:r>
          </a:p>
          <a:p>
            <a:pPr marL="342900" indent="-342900">
              <a:buFont typeface="Arial" panose="020B0604020202020204" pitchFamily="34" charset="0"/>
              <a:buChar char="•"/>
            </a:pPr>
            <a:r>
              <a:rPr lang="en-GB" sz="2400" dirty="0" smtClean="0">
                <a:latin typeface="Arial Nova" panose="020B0504020202020204" pitchFamily="34" charset="0"/>
              </a:rPr>
              <a:t>Training Facilities</a:t>
            </a:r>
          </a:p>
          <a:p>
            <a:pPr marL="342900" indent="-342900">
              <a:buFont typeface="Arial" panose="020B0604020202020204" pitchFamily="34" charset="0"/>
              <a:buChar char="•"/>
            </a:pPr>
            <a:r>
              <a:rPr lang="en-US" sz="2400" dirty="0" smtClean="0">
                <a:latin typeface="Arial Nova" panose="020B0504020202020204" pitchFamily="34" charset="0"/>
                <a:cs typeface="Arial" panose="020B0604020202020204" pitchFamily="34" charset="0"/>
              </a:rPr>
              <a:t>Recreational Facilities</a:t>
            </a:r>
            <a:endParaRPr lang="en-ZA" sz="2400" dirty="0">
              <a:latin typeface="Arial Nova" panose="020B0504020202020204" pitchFamily="34" charset="0"/>
              <a:cs typeface="Arial" panose="020B0604020202020204" pitchFamily="34" charset="0"/>
            </a:endParaRPr>
          </a:p>
        </p:txBody>
      </p:sp>
      <p:grpSp>
        <p:nvGrpSpPr>
          <p:cNvPr id="7" name="Group 6"/>
          <p:cNvGrpSpPr/>
          <p:nvPr/>
        </p:nvGrpSpPr>
        <p:grpSpPr>
          <a:xfrm>
            <a:off x="10572449" y="0"/>
            <a:ext cx="1604938" cy="2307251"/>
            <a:chOff x="5370454" y="1716452"/>
            <a:chExt cx="6127582" cy="57568"/>
          </a:xfrm>
        </p:grpSpPr>
        <p:sp>
          <p:nvSpPr>
            <p:cNvPr id="8" name="Rectangle 7"/>
            <p:cNvSpPr/>
            <p:nvPr/>
          </p:nvSpPr>
          <p:spPr>
            <a:xfrm flipV="1">
              <a:off x="5370454" y="1728301"/>
              <a:ext cx="1228466" cy="45719"/>
            </a:xfrm>
            <a:prstGeom prst="rect">
              <a:avLst/>
            </a:prstGeom>
            <a:solidFill>
              <a:srgbClr val="FF330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flipV="1">
              <a:off x="6598920" y="1716453"/>
              <a:ext cx="1228466" cy="45719"/>
            </a:xfrm>
            <a:prstGeom prst="rect">
              <a:avLst/>
            </a:prstGeom>
            <a:solidFill>
              <a:srgbClr val="660033">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p:cNvSpPr/>
            <p:nvPr/>
          </p:nvSpPr>
          <p:spPr>
            <a:xfrm flipV="1">
              <a:off x="7827386" y="1728301"/>
              <a:ext cx="1228466" cy="45719"/>
            </a:xfrm>
            <a:prstGeom prst="rect">
              <a:avLst/>
            </a:prstGeom>
            <a:solidFill>
              <a:schemeClr val="tx1">
                <a:lumMod val="65000"/>
                <a:lumOff val="35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p:cNvSpPr/>
            <p:nvPr/>
          </p:nvSpPr>
          <p:spPr>
            <a:xfrm flipV="1">
              <a:off x="9055852" y="1716452"/>
              <a:ext cx="1228466" cy="45719"/>
            </a:xfrm>
            <a:prstGeom prst="rect">
              <a:avLst/>
            </a:prstGeom>
            <a:solidFill>
              <a:srgbClr val="067471">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p:cNvSpPr/>
            <p:nvPr/>
          </p:nvSpPr>
          <p:spPr>
            <a:xfrm flipV="1">
              <a:off x="10269570" y="1728301"/>
              <a:ext cx="1228466" cy="45719"/>
            </a:xfrm>
            <a:prstGeom prst="rect">
              <a:avLst/>
            </a:prstGeom>
            <a:solidFill>
              <a:srgbClr val="FFC0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5" name="Slide Number Placeholder 4"/>
          <p:cNvSpPr>
            <a:spLocks noGrp="1"/>
          </p:cNvSpPr>
          <p:nvPr>
            <p:ph type="sldNum" sz="quarter" idx="12"/>
          </p:nvPr>
        </p:nvSpPr>
        <p:spPr/>
        <p:txBody>
          <a:bodyPr/>
          <a:lstStyle/>
          <a:p>
            <a:fld id="{4BA915EE-10CB-4CF1-8569-6154455DA573}" type="slidenum">
              <a:rPr lang="en-US" smtClean="0"/>
              <a:t>14</a:t>
            </a:fld>
            <a:endParaRPr lang="en-US"/>
          </a:p>
        </p:txBody>
      </p:sp>
    </p:spTree>
    <p:extLst>
      <p:ext uri="{BB962C8B-B14F-4D97-AF65-F5344CB8AC3E}">
        <p14:creationId xmlns:p14="http://schemas.microsoft.com/office/powerpoint/2010/main" val="4514262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0587062" y="0"/>
            <a:ext cx="1604938" cy="1319349"/>
            <a:chOff x="5370454" y="1716452"/>
            <a:chExt cx="6127582" cy="57568"/>
          </a:xfrm>
        </p:grpSpPr>
        <p:sp>
          <p:nvSpPr>
            <p:cNvPr id="14" name="Rectangle 13"/>
            <p:cNvSpPr/>
            <p:nvPr/>
          </p:nvSpPr>
          <p:spPr>
            <a:xfrm flipV="1">
              <a:off x="5370454" y="1728301"/>
              <a:ext cx="1228466" cy="45719"/>
            </a:xfrm>
            <a:prstGeom prst="rect">
              <a:avLst/>
            </a:prstGeom>
            <a:solidFill>
              <a:srgbClr val="FF330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p:cNvSpPr/>
            <p:nvPr/>
          </p:nvSpPr>
          <p:spPr>
            <a:xfrm flipV="1">
              <a:off x="6598920" y="1716453"/>
              <a:ext cx="1228466" cy="45719"/>
            </a:xfrm>
            <a:prstGeom prst="rect">
              <a:avLst/>
            </a:prstGeom>
            <a:solidFill>
              <a:srgbClr val="660033">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p:cNvSpPr/>
            <p:nvPr/>
          </p:nvSpPr>
          <p:spPr>
            <a:xfrm flipV="1">
              <a:off x="7827386" y="1728301"/>
              <a:ext cx="1228466" cy="45719"/>
            </a:xfrm>
            <a:prstGeom prst="rect">
              <a:avLst/>
            </a:prstGeom>
            <a:solidFill>
              <a:schemeClr val="tx1">
                <a:lumMod val="65000"/>
                <a:lumOff val="35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p:cNvSpPr/>
            <p:nvPr/>
          </p:nvSpPr>
          <p:spPr>
            <a:xfrm flipV="1">
              <a:off x="9055852" y="1716452"/>
              <a:ext cx="1228466" cy="45719"/>
            </a:xfrm>
            <a:prstGeom prst="rect">
              <a:avLst/>
            </a:prstGeom>
            <a:solidFill>
              <a:srgbClr val="067471">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p:cNvSpPr/>
            <p:nvPr/>
          </p:nvSpPr>
          <p:spPr>
            <a:xfrm flipV="1">
              <a:off x="10269570" y="1728301"/>
              <a:ext cx="1228466" cy="45719"/>
            </a:xfrm>
            <a:prstGeom prst="rect">
              <a:avLst/>
            </a:prstGeom>
            <a:solidFill>
              <a:srgbClr val="FFC0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75020CA2-AFF2-2484-B6B5-B232BFAAFDB8}"/>
              </a:ext>
            </a:extLst>
          </p:cNvPr>
          <p:cNvSpPr>
            <a:spLocks noGrp="1"/>
          </p:cNvSpPr>
          <p:nvPr>
            <p:ph type="title"/>
          </p:nvPr>
        </p:nvSpPr>
        <p:spPr>
          <a:xfrm>
            <a:off x="1933302" y="284855"/>
            <a:ext cx="8804367" cy="1034494"/>
          </a:xfrm>
        </p:spPr>
        <p:txBody>
          <a:bodyPr>
            <a:normAutofit fontScale="90000"/>
          </a:bodyPr>
          <a:lstStyle/>
          <a:p>
            <a:pPr algn="ctr"/>
            <a:r>
              <a:rPr lang="en-US" sz="3200" dirty="0" smtClean="0">
                <a:latin typeface="Arial Nova" panose="020B0504020202020204" pitchFamily="34" charset="0"/>
              </a:rPr>
              <a:t/>
            </a:r>
            <a:br>
              <a:rPr lang="en-US" sz="3200" dirty="0" smtClean="0">
                <a:latin typeface="Arial Nova" panose="020B0504020202020204" pitchFamily="34" charset="0"/>
              </a:rPr>
            </a:br>
            <a:r>
              <a:rPr lang="en-US" sz="3200" dirty="0">
                <a:latin typeface="Arial Nova" panose="020B0504020202020204" pitchFamily="34" charset="0"/>
              </a:rPr>
              <a:t/>
            </a:r>
            <a:br>
              <a:rPr lang="en-US" sz="3200" dirty="0">
                <a:latin typeface="Arial Nova" panose="020B0504020202020204" pitchFamily="34" charset="0"/>
              </a:rPr>
            </a:br>
            <a:r>
              <a:rPr lang="en-US" sz="3200" dirty="0" smtClean="0">
                <a:latin typeface="Arial Nova" panose="020B0504020202020204" pitchFamily="34" charset="0"/>
              </a:rPr>
              <a:t/>
            </a:r>
            <a:br>
              <a:rPr lang="en-US" sz="3200" dirty="0" smtClean="0">
                <a:latin typeface="Arial Nova" panose="020B0504020202020204" pitchFamily="34" charset="0"/>
              </a:rPr>
            </a:br>
            <a:r>
              <a:rPr lang="en-US" sz="3200" dirty="0">
                <a:latin typeface="Arial Nova" panose="020B0504020202020204" pitchFamily="34" charset="0"/>
              </a:rPr>
              <a:t/>
            </a:r>
            <a:br>
              <a:rPr lang="en-US" sz="3200" dirty="0">
                <a:latin typeface="Arial Nova" panose="020B0504020202020204" pitchFamily="34" charset="0"/>
              </a:rPr>
            </a:br>
            <a:r>
              <a:rPr lang="en-US" sz="3200" dirty="0" smtClean="0">
                <a:latin typeface="Arial Nova" panose="020B0504020202020204" pitchFamily="34" charset="0"/>
              </a:rPr>
              <a:t/>
            </a:r>
            <a:br>
              <a:rPr lang="en-US" sz="3200" dirty="0" smtClean="0">
                <a:latin typeface="Arial Nova" panose="020B0504020202020204" pitchFamily="34" charset="0"/>
              </a:rPr>
            </a:br>
            <a:r>
              <a:rPr lang="en-US" sz="3200" dirty="0" smtClean="0">
                <a:latin typeface="Arial Nova" panose="020B0504020202020204" pitchFamily="34" charset="0"/>
              </a:rPr>
              <a:t>Possible Look and feel – some images</a:t>
            </a:r>
            <a:endParaRPr lang="en-US" sz="3200" dirty="0">
              <a:latin typeface="Arial Nova" panose="020B0504020202020204" pitchFamily="34" charset="0"/>
            </a:endParaRPr>
          </a:p>
        </p:txBody>
      </p:sp>
      <p:pic>
        <p:nvPicPr>
          <p:cNvPr id="4" name="Content Placeholder 4" descr="Shape, rectangle&#10;&#10;Description automatically generated">
            <a:extLst>
              <a:ext uri="{FF2B5EF4-FFF2-40B4-BE49-F238E27FC236}">
                <a16:creationId xmlns:a16="http://schemas.microsoft.com/office/drawing/2014/main" id="{E28360DE-C374-5BDF-EFF1-10776535C7AB}"/>
              </a:ext>
            </a:extLst>
          </p:cNvPr>
          <p:cNvPicPr>
            <a:picLocks noChangeAspect="1"/>
          </p:cNvPicPr>
          <p:nvPr/>
        </p:nvPicPr>
        <p:blipFill>
          <a:blip r:embed="rId2"/>
          <a:stretch>
            <a:fillRect/>
          </a:stretch>
        </p:blipFill>
        <p:spPr>
          <a:xfrm>
            <a:off x="45635" y="0"/>
            <a:ext cx="1746746" cy="6788130"/>
          </a:xfrm>
          <a:prstGeom prst="rect">
            <a:avLst/>
          </a:prstGeom>
        </p:spPr>
      </p:pic>
      <p:pic>
        <p:nvPicPr>
          <p:cNvPr id="10" name="Picture 3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5463" y="1310617"/>
            <a:ext cx="2893796" cy="5013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p:nvPr/>
        </p:nvPicPr>
        <p:blipFill rotWithShape="1">
          <a:blip r:embed="rId4" cstate="print">
            <a:extLst>
              <a:ext uri="{28A0092B-C50C-407E-A947-70E740481C1C}">
                <a14:useLocalDpi xmlns:a14="http://schemas.microsoft.com/office/drawing/2010/main" val="0"/>
              </a:ext>
            </a:extLst>
          </a:blip>
          <a:srcRect r="24326" b="8168"/>
          <a:stretch/>
        </p:blipFill>
        <p:spPr>
          <a:xfrm>
            <a:off x="8529714" y="1319326"/>
            <a:ext cx="3331411" cy="5005251"/>
          </a:xfrm>
          <a:prstGeom prst="rect">
            <a:avLst/>
          </a:prstGeom>
          <a:ln>
            <a:solidFill>
              <a:schemeClr val="tx1"/>
            </a:solidFill>
          </a:ln>
        </p:spPr>
      </p:pic>
      <p:pic>
        <p:nvPicPr>
          <p:cNvPr id="21" name="object 3"/>
          <p:cNvPicPr/>
          <p:nvPr/>
        </p:nvPicPr>
        <p:blipFill>
          <a:blip r:embed="rId5" cstate="print"/>
          <a:stretch>
            <a:fillRect/>
          </a:stretch>
        </p:blipFill>
        <p:spPr>
          <a:xfrm>
            <a:off x="1892371" y="1332647"/>
            <a:ext cx="3186660" cy="4991930"/>
          </a:xfrm>
          <a:prstGeom prst="rect">
            <a:avLst/>
          </a:prstGeom>
          <a:ln>
            <a:solidFill>
              <a:schemeClr val="tx1"/>
            </a:solidFill>
          </a:ln>
        </p:spPr>
      </p:pic>
      <p:sp>
        <p:nvSpPr>
          <p:cNvPr id="3" name="Slide Number Placeholder 2"/>
          <p:cNvSpPr>
            <a:spLocks noGrp="1"/>
          </p:cNvSpPr>
          <p:nvPr>
            <p:ph type="sldNum" sz="quarter" idx="12"/>
          </p:nvPr>
        </p:nvSpPr>
        <p:spPr/>
        <p:txBody>
          <a:bodyPr/>
          <a:lstStyle/>
          <a:p>
            <a:fld id="{4BA915EE-10CB-4CF1-8569-6154455DA573}" type="slidenum">
              <a:rPr lang="en-US" smtClean="0"/>
              <a:t>15</a:t>
            </a:fld>
            <a:endParaRPr lang="en-US"/>
          </a:p>
        </p:txBody>
      </p:sp>
    </p:spTree>
    <p:extLst>
      <p:ext uri="{BB962C8B-B14F-4D97-AF65-F5344CB8AC3E}">
        <p14:creationId xmlns:p14="http://schemas.microsoft.com/office/powerpoint/2010/main" val="33484077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0572449" y="0"/>
            <a:ext cx="1604938" cy="2307251"/>
            <a:chOff x="5370454" y="1716452"/>
            <a:chExt cx="6127582" cy="57568"/>
          </a:xfrm>
        </p:grpSpPr>
        <p:sp>
          <p:nvSpPr>
            <p:cNvPr id="8" name="Rectangle 7"/>
            <p:cNvSpPr/>
            <p:nvPr/>
          </p:nvSpPr>
          <p:spPr>
            <a:xfrm flipV="1">
              <a:off x="5370454" y="1728301"/>
              <a:ext cx="1228466" cy="45719"/>
            </a:xfrm>
            <a:prstGeom prst="rect">
              <a:avLst/>
            </a:prstGeom>
            <a:solidFill>
              <a:srgbClr val="FF330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flipV="1">
              <a:off x="6598920" y="1716453"/>
              <a:ext cx="1228466" cy="45719"/>
            </a:xfrm>
            <a:prstGeom prst="rect">
              <a:avLst/>
            </a:prstGeom>
            <a:solidFill>
              <a:srgbClr val="660033">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p:cNvSpPr/>
            <p:nvPr/>
          </p:nvSpPr>
          <p:spPr>
            <a:xfrm flipV="1">
              <a:off x="7827386" y="1728301"/>
              <a:ext cx="1228466" cy="45719"/>
            </a:xfrm>
            <a:prstGeom prst="rect">
              <a:avLst/>
            </a:prstGeom>
            <a:solidFill>
              <a:schemeClr val="tx1">
                <a:lumMod val="65000"/>
                <a:lumOff val="35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p:cNvSpPr/>
            <p:nvPr/>
          </p:nvSpPr>
          <p:spPr>
            <a:xfrm flipV="1">
              <a:off x="9055852" y="1716452"/>
              <a:ext cx="1228466" cy="45719"/>
            </a:xfrm>
            <a:prstGeom prst="rect">
              <a:avLst/>
            </a:prstGeom>
            <a:solidFill>
              <a:srgbClr val="067471">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p:cNvSpPr/>
            <p:nvPr/>
          </p:nvSpPr>
          <p:spPr>
            <a:xfrm flipV="1">
              <a:off x="10269570" y="1728301"/>
              <a:ext cx="1228466" cy="45719"/>
            </a:xfrm>
            <a:prstGeom prst="rect">
              <a:avLst/>
            </a:prstGeom>
            <a:solidFill>
              <a:srgbClr val="FFC0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75020CA2-AFF2-2484-B6B5-B232BFAAFDB8}"/>
              </a:ext>
            </a:extLst>
          </p:cNvPr>
          <p:cNvSpPr>
            <a:spLocks noGrp="1"/>
          </p:cNvSpPr>
          <p:nvPr>
            <p:ph type="title"/>
          </p:nvPr>
        </p:nvSpPr>
        <p:spPr>
          <a:xfrm>
            <a:off x="1835128" y="202223"/>
            <a:ext cx="8902542" cy="828729"/>
          </a:xfrm>
        </p:spPr>
        <p:txBody>
          <a:bodyPr>
            <a:normAutofit fontScale="90000"/>
          </a:bodyPr>
          <a:lstStyle/>
          <a:p>
            <a:r>
              <a:rPr lang="en-US" sz="1800" dirty="0" smtClean="0">
                <a:latin typeface="Arial" panose="020B0604020202020204" pitchFamily="34" charset="0"/>
                <a:cs typeface="Arial" panose="020B0604020202020204" pitchFamily="34" charset="0"/>
              </a:rPr>
              <a:t/>
            </a:r>
            <a:br>
              <a:rPr lang="en-US" sz="1800" dirty="0" smtClean="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
            </a:r>
            <a:br>
              <a:rPr lang="en-US" sz="1800" dirty="0">
                <a:latin typeface="Arial" panose="020B0604020202020204" pitchFamily="34" charset="0"/>
                <a:cs typeface="Arial" panose="020B0604020202020204" pitchFamily="34" charset="0"/>
              </a:rPr>
            </a:br>
            <a:r>
              <a:rPr lang="en-US" sz="1800" dirty="0" smtClean="0">
                <a:latin typeface="Arial" panose="020B0604020202020204" pitchFamily="34" charset="0"/>
                <a:cs typeface="Arial" panose="020B0604020202020204" pitchFamily="34" charset="0"/>
              </a:rPr>
              <a:t/>
            </a:r>
            <a:br>
              <a:rPr lang="en-US" sz="1800" dirty="0" smtClean="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
            </a:r>
            <a:br>
              <a:rPr lang="en-US" sz="1800" dirty="0">
                <a:latin typeface="Arial" panose="020B0604020202020204" pitchFamily="34" charset="0"/>
                <a:cs typeface="Arial" panose="020B0604020202020204" pitchFamily="34" charset="0"/>
              </a:rPr>
            </a:br>
            <a:r>
              <a:rPr lang="en-US" sz="1800" dirty="0" smtClean="0">
                <a:latin typeface="Arial" panose="020B0604020202020204" pitchFamily="34" charset="0"/>
                <a:cs typeface="Arial" panose="020B0604020202020204" pitchFamily="34" charset="0"/>
              </a:rPr>
              <a:t/>
            </a:r>
            <a:br>
              <a:rPr lang="en-US" sz="1800" dirty="0" smtClean="0">
                <a:latin typeface="Arial" panose="020B0604020202020204" pitchFamily="34" charset="0"/>
                <a:cs typeface="Arial" panose="020B0604020202020204" pitchFamily="34" charset="0"/>
              </a:rPr>
            </a:br>
            <a:r>
              <a:rPr lang="en-US" sz="1600" dirty="0" smtClean="0">
                <a:latin typeface="Arial" panose="020B0604020202020204" pitchFamily="34" charset="0"/>
                <a:cs typeface="Arial" panose="020B0604020202020204" pitchFamily="34" charset="0"/>
              </a:rPr>
              <a:t/>
            </a:r>
            <a:br>
              <a:rPr lang="en-US" sz="1600" dirty="0" smtClean="0">
                <a:latin typeface="Arial" panose="020B0604020202020204" pitchFamily="34" charset="0"/>
                <a:cs typeface="Arial" panose="020B0604020202020204" pitchFamily="34" charset="0"/>
              </a:rPr>
            </a:br>
            <a:r>
              <a:rPr lang="en-US" sz="1600" dirty="0" smtClean="0">
                <a:latin typeface="Arial" panose="020B0604020202020204" pitchFamily="34" charset="0"/>
                <a:cs typeface="Arial" panose="020B0604020202020204" pitchFamily="34" charset="0"/>
              </a:rPr>
              <a:t>Aerial map: ERVEN </a:t>
            </a:r>
            <a:r>
              <a:rPr lang="en-US" sz="1600" cap="none" spc="0" dirty="0" smtClean="0">
                <a:solidFill>
                  <a:srgbClr val="000000"/>
                </a:solidFill>
                <a:latin typeface="Arial" panose="020B0604020202020204" pitchFamily="34" charset="0"/>
                <a:cs typeface="Arial" panose="020B0604020202020204" pitchFamily="34" charset="0"/>
              </a:rPr>
              <a:t>159,161,162,163,164,165,166,167,168,169 </a:t>
            </a:r>
            <a:r>
              <a:rPr lang="en-US" sz="1600" cap="none" spc="0" dirty="0">
                <a:solidFill>
                  <a:srgbClr val="000000"/>
                </a:solidFill>
                <a:latin typeface="Arial" panose="020B0604020202020204" pitchFamily="34" charset="0"/>
                <a:cs typeface="Arial" panose="020B0604020202020204" pitchFamily="34" charset="0"/>
              </a:rPr>
              <a:t>AND ERF 530 COTTESLOE</a:t>
            </a:r>
            <a:r>
              <a:rPr lang="en-ZA" sz="2800" dirty="0">
                <a:latin typeface="Arial" panose="020B0604020202020204" pitchFamily="34" charset="0"/>
                <a:cs typeface="Arial" panose="020B0604020202020204" pitchFamily="34" charset="0"/>
              </a:rPr>
              <a:t/>
            </a:r>
            <a:br>
              <a:rPr lang="en-ZA" sz="2800" dirty="0">
                <a:latin typeface="Arial" panose="020B0604020202020204" pitchFamily="34" charset="0"/>
                <a:cs typeface="Arial" panose="020B0604020202020204" pitchFamily="34" charset="0"/>
              </a:rPr>
            </a:br>
            <a:endParaRPr lang="en-US" sz="2800" dirty="0">
              <a:latin typeface="Arial Nova" panose="020B0504020202020204" pitchFamily="34" charset="0"/>
            </a:endParaRPr>
          </a:p>
        </p:txBody>
      </p:sp>
      <p:pic>
        <p:nvPicPr>
          <p:cNvPr id="4" name="Content Placeholder 4" descr="Shape, rectangle&#10;&#10;Description automatically generated">
            <a:extLst>
              <a:ext uri="{FF2B5EF4-FFF2-40B4-BE49-F238E27FC236}">
                <a16:creationId xmlns:a16="http://schemas.microsoft.com/office/drawing/2014/main" id="{E28360DE-C374-5BDF-EFF1-10776535C7AB}"/>
              </a:ext>
            </a:extLst>
          </p:cNvPr>
          <p:cNvPicPr>
            <a:picLocks noChangeAspect="1"/>
          </p:cNvPicPr>
          <p:nvPr/>
        </p:nvPicPr>
        <p:blipFill>
          <a:blip r:embed="rId2"/>
          <a:stretch>
            <a:fillRect/>
          </a:stretch>
        </p:blipFill>
        <p:spPr>
          <a:xfrm>
            <a:off x="-11923" y="0"/>
            <a:ext cx="1746746" cy="6788130"/>
          </a:xfrm>
          <a:prstGeom prst="rect">
            <a:avLst/>
          </a:prstGeom>
        </p:spPr>
      </p:pic>
      <p:pic>
        <p:nvPicPr>
          <p:cNvPr id="1026" name="Picture 2" descr="Screenshot 2023-05-09 1949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4823" y="1032325"/>
            <a:ext cx="8777051" cy="4393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4BA915EE-10CB-4CF1-8569-6154455DA573}" type="slidenum">
              <a:rPr lang="en-US" smtClean="0"/>
              <a:t>16</a:t>
            </a:fld>
            <a:endParaRPr lang="en-US"/>
          </a:p>
        </p:txBody>
      </p:sp>
    </p:spTree>
    <p:extLst>
      <p:ext uri="{BB962C8B-B14F-4D97-AF65-F5344CB8AC3E}">
        <p14:creationId xmlns:p14="http://schemas.microsoft.com/office/powerpoint/2010/main" val="5140835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20CA2-AFF2-2484-B6B5-B232BFAAFDB8}"/>
              </a:ext>
            </a:extLst>
          </p:cNvPr>
          <p:cNvSpPr>
            <a:spLocks noGrp="1"/>
          </p:cNvSpPr>
          <p:nvPr>
            <p:ph type="title"/>
          </p:nvPr>
        </p:nvSpPr>
        <p:spPr>
          <a:xfrm>
            <a:off x="1835128" y="-228522"/>
            <a:ext cx="9062918" cy="931907"/>
          </a:xfrm>
        </p:spPr>
        <p:txBody>
          <a:bodyPr>
            <a:normAutofit/>
          </a:bodyPr>
          <a:lstStyle/>
          <a:p>
            <a:pPr algn="ctr"/>
            <a:r>
              <a:rPr lang="en-US" sz="1800" dirty="0">
                <a:latin typeface="Arial" panose="020B0604020202020204" pitchFamily="34" charset="0"/>
                <a:cs typeface="Arial" panose="020B0604020202020204" pitchFamily="34" charset="0"/>
              </a:rPr>
              <a:t>ERVEN </a:t>
            </a:r>
            <a:r>
              <a:rPr lang="en-US" sz="1800" cap="none" spc="0" dirty="0">
                <a:solidFill>
                  <a:srgbClr val="000000"/>
                </a:solidFill>
                <a:latin typeface="Arial" panose="020B0604020202020204" pitchFamily="34" charset="0"/>
                <a:cs typeface="Arial" panose="020B0604020202020204" pitchFamily="34" charset="0"/>
              </a:rPr>
              <a:t>159,161,162,163,164,165,166,167,168,169 AND ERF 530 COTTESLOE</a:t>
            </a:r>
            <a:r>
              <a:rPr lang="en-ZA" sz="1600" dirty="0">
                <a:latin typeface="Arial" panose="020B0604020202020204" pitchFamily="34" charset="0"/>
                <a:cs typeface="Arial" panose="020B0604020202020204" pitchFamily="34" charset="0"/>
              </a:rPr>
              <a:t/>
            </a:r>
            <a:br>
              <a:rPr lang="en-ZA" sz="1600" dirty="0">
                <a:latin typeface="Arial" panose="020B0604020202020204" pitchFamily="34" charset="0"/>
                <a:cs typeface="Arial" panose="020B0604020202020204" pitchFamily="34" charset="0"/>
              </a:rPr>
            </a:br>
            <a:endParaRPr lang="en-US" sz="1600" dirty="0">
              <a:latin typeface="Arial" panose="020B0604020202020204" pitchFamily="34" charset="0"/>
              <a:cs typeface="Arial" panose="020B0604020202020204" pitchFamily="34" charset="0"/>
            </a:endParaRPr>
          </a:p>
        </p:txBody>
      </p:sp>
      <p:pic>
        <p:nvPicPr>
          <p:cNvPr id="4" name="Content Placeholder 4" descr="Shape, rectangle&#10;&#10;Description automatically generated">
            <a:extLst>
              <a:ext uri="{FF2B5EF4-FFF2-40B4-BE49-F238E27FC236}">
                <a16:creationId xmlns:a16="http://schemas.microsoft.com/office/drawing/2014/main" id="{E28360DE-C374-5BDF-EFF1-10776535C7AB}"/>
              </a:ext>
            </a:extLst>
          </p:cNvPr>
          <p:cNvPicPr>
            <a:picLocks noChangeAspect="1"/>
          </p:cNvPicPr>
          <p:nvPr/>
        </p:nvPicPr>
        <p:blipFill>
          <a:blip r:embed="rId2"/>
          <a:stretch>
            <a:fillRect/>
          </a:stretch>
        </p:blipFill>
        <p:spPr>
          <a:xfrm>
            <a:off x="-12192" y="-12193"/>
            <a:ext cx="1590299" cy="8164171"/>
          </a:xfrm>
          <a:prstGeom prst="rect">
            <a:avLst/>
          </a:prstGeom>
        </p:spPr>
      </p:pic>
      <p:graphicFrame>
        <p:nvGraphicFramePr>
          <p:cNvPr id="13" name="Table 12"/>
          <p:cNvGraphicFramePr>
            <a:graphicFrameLocks noGrp="1"/>
          </p:cNvGraphicFramePr>
          <p:nvPr>
            <p:extLst/>
          </p:nvPr>
        </p:nvGraphicFramePr>
        <p:xfrm>
          <a:off x="5802922" y="703384"/>
          <a:ext cx="5758963" cy="5874860"/>
        </p:xfrm>
        <a:graphic>
          <a:graphicData uri="http://schemas.openxmlformats.org/drawingml/2006/table">
            <a:tbl>
              <a:tblPr firstRow="1" firstCol="1" bandRow="1">
                <a:tableStyleId>{7DF18680-E054-41AD-8BC1-D1AEF772440D}</a:tableStyleId>
              </a:tblPr>
              <a:tblGrid>
                <a:gridCol w="1837593">
                  <a:extLst>
                    <a:ext uri="{9D8B030D-6E8A-4147-A177-3AD203B41FA5}">
                      <a16:colId xmlns:a16="http://schemas.microsoft.com/office/drawing/2014/main" val="1563029105"/>
                    </a:ext>
                  </a:extLst>
                </a:gridCol>
                <a:gridCol w="3921370">
                  <a:extLst>
                    <a:ext uri="{9D8B030D-6E8A-4147-A177-3AD203B41FA5}">
                      <a16:colId xmlns:a16="http://schemas.microsoft.com/office/drawing/2014/main" val="99275706"/>
                    </a:ext>
                  </a:extLst>
                </a:gridCol>
              </a:tblGrid>
              <a:tr h="1631394">
                <a:tc>
                  <a:txBody>
                    <a:bodyPr/>
                    <a:lstStyle/>
                    <a:p>
                      <a:pPr marL="457200" algn="l">
                        <a:lnSpc>
                          <a:spcPct val="115000"/>
                        </a:lnSpc>
                        <a:spcAft>
                          <a:spcPts val="0"/>
                        </a:spcAft>
                      </a:pPr>
                      <a:r>
                        <a:rPr lang="en-GB" sz="1200" b="1" dirty="0">
                          <a:solidFill>
                            <a:schemeClr val="tx1"/>
                          </a:solidFill>
                          <a:effectLst/>
                          <a:latin typeface="Arial Nova" panose="020B0504020202020204" pitchFamily="34" charset="0"/>
                        </a:rPr>
                        <a:t>LOCATION</a:t>
                      </a:r>
                      <a:endParaRPr lang="en-ZA" sz="1200" b="1" dirty="0">
                        <a:solidFill>
                          <a:schemeClr val="tx1"/>
                        </a:solidFill>
                        <a:effectLst/>
                        <a:latin typeface="Arial Nova" panose="020B0504020202020204" pitchFamily="34" charset="0"/>
                        <a:ea typeface="Times New Roman" panose="02020603050405020304" pitchFamily="18" charset="0"/>
                        <a:cs typeface="Times New Roman" panose="02020603050405020304" pitchFamily="18" charset="0"/>
                      </a:endParaRPr>
                    </a:p>
                  </a:txBody>
                  <a:tcPr marL="67905" marR="67905" marT="0" marB="0" anchor="ctr"/>
                </a:tc>
                <a:tc>
                  <a:txBody>
                    <a:bodyPr/>
                    <a:lstStyle/>
                    <a:p>
                      <a:r>
                        <a:rPr lang="en-GB" sz="1400" b="1" kern="1200" dirty="0" smtClean="0">
                          <a:solidFill>
                            <a:schemeClr val="tx1"/>
                          </a:solidFill>
                          <a:effectLst/>
                          <a:latin typeface="Arial" panose="020B0604020202020204" pitchFamily="34" charset="0"/>
                          <a:ea typeface="+mn-ea"/>
                          <a:cs typeface="Arial" panose="020B0604020202020204" pitchFamily="34" charset="0"/>
                        </a:rPr>
                        <a:t>The site is located in the University of Johannesburg Precinct formerly known as Cransley House</a:t>
                      </a:r>
                      <a:r>
                        <a:rPr lang="en-GB" sz="1400" b="1" kern="1200" baseline="0" dirty="0" smtClean="0">
                          <a:solidFill>
                            <a:schemeClr val="tx1"/>
                          </a:solidFill>
                          <a:effectLst/>
                          <a:latin typeface="Arial" panose="020B0604020202020204" pitchFamily="34" charset="0"/>
                          <a:ea typeface="+mn-ea"/>
                          <a:cs typeface="Arial" panose="020B0604020202020204" pitchFamily="34" charset="0"/>
                        </a:rPr>
                        <a:t> situated at NO: </a:t>
                      </a:r>
                      <a:r>
                        <a:rPr lang="en-GB" sz="1400" b="1" kern="1200" dirty="0" smtClean="0">
                          <a:solidFill>
                            <a:schemeClr val="tx1"/>
                          </a:solidFill>
                          <a:effectLst/>
                          <a:latin typeface="Arial" panose="020B0604020202020204" pitchFamily="34" charset="0"/>
                          <a:ea typeface="+mn-ea"/>
                          <a:cs typeface="Arial" panose="020B0604020202020204" pitchFamily="34" charset="0"/>
                        </a:rPr>
                        <a:t>9 Falcon Street Cottesloe Suburb. </a:t>
                      </a:r>
                      <a:endParaRPr lang="en-ZA" sz="1400" b="1" kern="1200" dirty="0">
                        <a:solidFill>
                          <a:schemeClr val="tx1"/>
                        </a:solidFill>
                        <a:effectLst/>
                        <a:latin typeface="Arial" panose="020B0604020202020204" pitchFamily="34" charset="0"/>
                        <a:ea typeface="+mn-ea"/>
                        <a:cs typeface="Arial" panose="020B0604020202020204" pitchFamily="34" charset="0"/>
                      </a:endParaRPr>
                    </a:p>
                  </a:txBody>
                  <a:tcPr marL="67905" marR="67905" marT="0" marB="0" anchor="ctr"/>
                </a:tc>
                <a:extLst>
                  <a:ext uri="{0D108BD9-81ED-4DB2-BD59-A6C34878D82A}">
                    <a16:rowId xmlns:a16="http://schemas.microsoft.com/office/drawing/2014/main" val="896711643"/>
                  </a:ext>
                </a:extLst>
              </a:tr>
              <a:tr h="1223546">
                <a:tc>
                  <a:txBody>
                    <a:bodyPr/>
                    <a:lstStyle/>
                    <a:p>
                      <a:pPr marL="457200" algn="l">
                        <a:lnSpc>
                          <a:spcPct val="115000"/>
                        </a:lnSpc>
                        <a:spcAft>
                          <a:spcPts val="0"/>
                        </a:spcAft>
                      </a:pPr>
                      <a:r>
                        <a:rPr lang="en-GB" sz="1200" dirty="0" smtClean="0">
                          <a:solidFill>
                            <a:schemeClr val="tx1"/>
                          </a:solidFill>
                          <a:effectLst/>
                          <a:latin typeface="Arial Nova" panose="020B0504020202020204" pitchFamily="34" charset="0"/>
                        </a:rPr>
                        <a:t>EXTENT   </a:t>
                      </a:r>
                    </a:p>
                    <a:p>
                      <a:pPr marL="457200" algn="l">
                        <a:lnSpc>
                          <a:spcPct val="115000"/>
                        </a:lnSpc>
                        <a:spcAft>
                          <a:spcPts val="0"/>
                        </a:spcAft>
                      </a:pPr>
                      <a:endParaRPr lang="en-GB" sz="1200" dirty="0" smtClean="0">
                        <a:solidFill>
                          <a:schemeClr val="tx1"/>
                        </a:solidFill>
                        <a:effectLst/>
                        <a:latin typeface="Arial Nova" panose="020B0504020202020204" pitchFamily="34" charset="0"/>
                        <a:ea typeface="Times New Roman" panose="02020603050405020304" pitchFamily="18" charset="0"/>
                        <a:cs typeface="Times New Roman" panose="02020603050405020304" pitchFamily="18" charset="0"/>
                      </a:endParaRPr>
                    </a:p>
                    <a:p>
                      <a:pPr marL="457200" algn="l">
                        <a:lnSpc>
                          <a:spcPct val="115000"/>
                        </a:lnSpc>
                        <a:spcAft>
                          <a:spcPts val="0"/>
                        </a:spcAft>
                      </a:pPr>
                      <a:endParaRPr lang="en-GB" sz="1200" dirty="0" smtClean="0">
                        <a:solidFill>
                          <a:schemeClr val="tx1"/>
                        </a:solidFill>
                        <a:effectLst/>
                        <a:latin typeface="Arial Nova" panose="020B0504020202020204" pitchFamily="34" charset="0"/>
                        <a:ea typeface="Times New Roman" panose="02020603050405020304" pitchFamily="18" charset="0"/>
                        <a:cs typeface="Times New Roman" panose="02020603050405020304" pitchFamily="18" charset="0"/>
                      </a:endParaRPr>
                    </a:p>
                    <a:p>
                      <a:pPr marL="457200" algn="l">
                        <a:lnSpc>
                          <a:spcPct val="115000"/>
                        </a:lnSpc>
                        <a:spcAft>
                          <a:spcPts val="0"/>
                        </a:spcAft>
                      </a:pPr>
                      <a:r>
                        <a:rPr lang="en-GB" sz="1200" dirty="0" smtClean="0">
                          <a:solidFill>
                            <a:schemeClr val="tx1"/>
                          </a:solidFill>
                          <a:effectLst/>
                          <a:latin typeface="Arial Nova" panose="020B0504020202020204" pitchFamily="34" charset="0"/>
                          <a:ea typeface="Times New Roman" panose="02020603050405020304" pitchFamily="18" charset="0"/>
                          <a:cs typeface="Times New Roman" panose="02020603050405020304" pitchFamily="18" charset="0"/>
                        </a:rPr>
                        <a:t>ZONING</a:t>
                      </a:r>
                      <a:endParaRPr lang="en-ZA" sz="1200" dirty="0">
                        <a:solidFill>
                          <a:schemeClr val="tx1"/>
                        </a:solidFill>
                        <a:effectLst/>
                        <a:latin typeface="Arial Nova" panose="020B0504020202020204" pitchFamily="34" charset="0"/>
                        <a:ea typeface="Times New Roman" panose="02020603050405020304" pitchFamily="18" charset="0"/>
                        <a:cs typeface="Times New Roman" panose="02020603050405020304" pitchFamily="18" charset="0"/>
                      </a:endParaRPr>
                    </a:p>
                  </a:txBody>
                  <a:tcPr marL="67905" marR="67905" marT="0" marB="0" anchor="ctr"/>
                </a:tc>
                <a:tc>
                  <a:txBody>
                    <a:bodyPr/>
                    <a:lstStyle/>
                    <a:p>
                      <a:endParaRPr lang="en-GB" sz="1200" b="0" kern="1200" dirty="0" smtClean="0">
                        <a:solidFill>
                          <a:schemeClr val="dk1"/>
                        </a:solidFill>
                        <a:effectLst/>
                        <a:latin typeface="+mn-lt"/>
                        <a:ea typeface="+mn-ea"/>
                        <a:cs typeface="+mn-cs"/>
                      </a:endParaRPr>
                    </a:p>
                    <a:p>
                      <a:r>
                        <a:rPr lang="en-GB" sz="1200" b="0" kern="1200" dirty="0" smtClean="0">
                          <a:solidFill>
                            <a:schemeClr val="dk1"/>
                          </a:solidFill>
                          <a:effectLst/>
                          <a:latin typeface="+mn-lt"/>
                          <a:ea typeface="+mn-ea"/>
                          <a:cs typeface="+mn-cs"/>
                        </a:rPr>
                        <a:t>Total Size  5 903 m</a:t>
                      </a:r>
                      <a:r>
                        <a:rPr lang="en-GB" sz="1200" b="0" kern="1200" dirty="0" smtClean="0">
                          <a:solidFill>
                            <a:schemeClr val="dk1"/>
                          </a:solidFill>
                          <a:effectLst/>
                          <a:latin typeface="Arial" panose="020B0604020202020204" pitchFamily="34" charset="0"/>
                          <a:ea typeface="+mn-ea"/>
                          <a:cs typeface="Arial" panose="020B0604020202020204" pitchFamily="34" charset="0"/>
                        </a:rPr>
                        <a:t>² </a:t>
                      </a:r>
                      <a:endParaRPr lang="en-ZA" sz="1200" b="0" kern="1200" dirty="0" smtClean="0">
                        <a:solidFill>
                          <a:schemeClr val="dk1"/>
                        </a:solidFill>
                        <a:effectLst/>
                        <a:latin typeface="+mn-lt"/>
                        <a:ea typeface="+mn-ea"/>
                        <a:cs typeface="+mn-cs"/>
                      </a:endParaRPr>
                    </a:p>
                    <a:p>
                      <a:endParaRPr lang="en-US" sz="1200" kern="1200" dirty="0" smtClean="0">
                        <a:solidFill>
                          <a:schemeClr val="dk1"/>
                        </a:solidFill>
                        <a:effectLst/>
                        <a:latin typeface="+mn-lt"/>
                        <a:ea typeface="+mn-ea"/>
                        <a:cs typeface="+mn-cs"/>
                      </a:endParaRPr>
                    </a:p>
                    <a:p>
                      <a:endParaRPr lang="en-US" sz="1200" kern="1200" dirty="0" smtClean="0">
                        <a:solidFill>
                          <a:schemeClr val="dk1"/>
                        </a:solidFill>
                        <a:effectLst/>
                        <a:latin typeface="+mn-lt"/>
                        <a:ea typeface="+mn-ea"/>
                        <a:cs typeface="+mn-cs"/>
                      </a:endParaRPr>
                    </a:p>
                    <a:p>
                      <a:r>
                        <a:rPr lang="en-US" sz="1200" kern="1200" dirty="0" smtClean="0">
                          <a:solidFill>
                            <a:schemeClr val="dk1"/>
                          </a:solidFill>
                          <a:effectLst/>
                          <a:latin typeface="+mn-lt"/>
                          <a:ea typeface="+mn-ea"/>
                          <a:cs typeface="+mn-cs"/>
                        </a:rPr>
                        <a:t>Institutional </a:t>
                      </a:r>
                      <a:endParaRPr lang="en-ZA" sz="1200" kern="1200" dirty="0">
                        <a:solidFill>
                          <a:schemeClr val="dk1"/>
                        </a:solidFill>
                        <a:effectLst/>
                        <a:latin typeface="+mn-lt"/>
                        <a:ea typeface="+mn-ea"/>
                        <a:cs typeface="+mn-cs"/>
                      </a:endParaRPr>
                    </a:p>
                  </a:txBody>
                  <a:tcPr marL="67905" marR="67905" marT="0" marB="0" anchor="ctr"/>
                </a:tc>
                <a:extLst>
                  <a:ext uri="{0D108BD9-81ED-4DB2-BD59-A6C34878D82A}">
                    <a16:rowId xmlns:a16="http://schemas.microsoft.com/office/drawing/2014/main" val="4235181247"/>
                  </a:ext>
                </a:extLst>
              </a:tr>
              <a:tr h="3019920">
                <a:tc>
                  <a:txBody>
                    <a:bodyPr/>
                    <a:lstStyle/>
                    <a:p>
                      <a:pPr marL="457200" algn="l">
                        <a:lnSpc>
                          <a:spcPct val="115000"/>
                        </a:lnSpc>
                        <a:spcAft>
                          <a:spcPts val="0"/>
                        </a:spcAft>
                      </a:pPr>
                      <a:r>
                        <a:rPr lang="en-GB" sz="1200" dirty="0">
                          <a:solidFill>
                            <a:schemeClr val="tx1"/>
                          </a:solidFill>
                          <a:effectLst/>
                          <a:latin typeface="Arial Nova" panose="020B0504020202020204" pitchFamily="34" charset="0"/>
                        </a:rPr>
                        <a:t>DEVELOPMENT OBJECTIVES</a:t>
                      </a:r>
                      <a:endParaRPr lang="en-ZA" sz="1200" dirty="0">
                        <a:solidFill>
                          <a:schemeClr val="tx1"/>
                        </a:solidFill>
                        <a:effectLst/>
                        <a:latin typeface="Arial Nova" panose="020B0504020202020204" pitchFamily="34" charset="0"/>
                        <a:ea typeface="Times New Roman" panose="02020603050405020304" pitchFamily="18" charset="0"/>
                        <a:cs typeface="Times New Roman" panose="02020603050405020304" pitchFamily="18" charset="0"/>
                      </a:endParaRPr>
                    </a:p>
                  </a:txBody>
                  <a:tcPr marL="67905" marR="67905" marT="0" marB="0" anchor="ctr"/>
                </a:tc>
                <a:tc>
                  <a:txBody>
                    <a:bodyPr/>
                    <a:lstStyle/>
                    <a:p>
                      <a:pPr algn="just">
                        <a:lnSpc>
                          <a:spcPct val="115000"/>
                        </a:lnSpc>
                        <a:spcAft>
                          <a:spcPts val="800"/>
                        </a:spcAft>
                      </a:pPr>
                      <a:r>
                        <a:rPr lang="en-GB" sz="1200" baseline="0" dirty="0" smtClean="0">
                          <a:solidFill>
                            <a:schemeClr val="tx1"/>
                          </a:solidFill>
                          <a:effectLst/>
                          <a:latin typeface="Arial Nova" panose="020B0504020202020204" pitchFamily="34" charset="0"/>
                        </a:rPr>
                        <a:t>Redevelopment for Student Accommodation </a:t>
                      </a:r>
                      <a:r>
                        <a:rPr lang="en-GB" sz="1200" dirty="0" smtClean="0">
                          <a:solidFill>
                            <a:schemeClr val="tx1"/>
                          </a:solidFill>
                          <a:effectLst/>
                          <a:latin typeface="Arial Nova" panose="020B0504020202020204" pitchFamily="34" charset="0"/>
                        </a:rPr>
                        <a:t>accommodating.</a:t>
                      </a:r>
                      <a:endParaRPr lang="en-ZA" sz="1200" dirty="0">
                        <a:solidFill>
                          <a:schemeClr val="tx1"/>
                        </a:solidFill>
                        <a:effectLst/>
                        <a:latin typeface="Arial Nova" panose="020B0504020202020204" pitchFamily="34" charset="0"/>
                      </a:endParaRPr>
                    </a:p>
                    <a:p>
                      <a:pPr marL="0" marR="0" lvl="0" indent="0" algn="just" defTabSz="914400" rtl="0" eaLnBrk="1" fontAlgn="auto" latinLnBrk="0" hangingPunct="1">
                        <a:lnSpc>
                          <a:spcPct val="115000"/>
                        </a:lnSpc>
                        <a:spcBef>
                          <a:spcPts val="0"/>
                        </a:spcBef>
                        <a:spcAft>
                          <a:spcPts val="800"/>
                        </a:spcAft>
                        <a:buClrTx/>
                        <a:buSzTx/>
                        <a:buFontTx/>
                        <a:buNone/>
                        <a:tabLst/>
                        <a:defRPr/>
                      </a:pPr>
                      <a:r>
                        <a:rPr lang="en-US" sz="1200" dirty="0" smtClean="0">
                          <a:solidFill>
                            <a:schemeClr val="tx1"/>
                          </a:solidFill>
                          <a:latin typeface="Arial" panose="020B0604020202020204" pitchFamily="34" charset="0"/>
                          <a:cs typeface="Arial" panose="020B0604020202020204" pitchFamily="34" charset="0"/>
                        </a:rPr>
                        <a:t>The property shall be developed into Student Accommodation with a minimum of 30% of the total development being earmarked for affordable Student Accommodation at a maximum rental of </a:t>
                      </a:r>
                      <a:r>
                        <a:rPr lang="en-US" sz="1200" baseline="0" dirty="0" smtClean="0">
                          <a:solidFill>
                            <a:schemeClr val="tx1"/>
                          </a:solidFill>
                          <a:latin typeface="Arial" panose="020B0604020202020204" pitchFamily="34" charset="0"/>
                          <a:cs typeface="Arial" panose="020B0604020202020204" pitchFamily="34" charset="0"/>
                        </a:rPr>
                        <a:t> </a:t>
                      </a:r>
                      <a:r>
                        <a:rPr lang="en-US" sz="1200" dirty="0" smtClean="0">
                          <a:solidFill>
                            <a:schemeClr val="tx1"/>
                          </a:solidFill>
                          <a:latin typeface="Arial" panose="020B0604020202020204" pitchFamily="34" charset="0"/>
                          <a:cs typeface="Arial" panose="020B0604020202020204" pitchFamily="34" charset="0"/>
                        </a:rPr>
                        <a:t>R4 500.00 per unit per month. The allocation of these affordable units (30%) will be in line with the COJ policies.</a:t>
                      </a:r>
                    </a:p>
                    <a:p>
                      <a:pPr marL="0" marR="0" lvl="0" indent="0" algn="just" defTabSz="914400" rtl="0" eaLnBrk="1" fontAlgn="auto" latinLnBrk="0" hangingPunct="1">
                        <a:lnSpc>
                          <a:spcPct val="115000"/>
                        </a:lnSpc>
                        <a:spcBef>
                          <a:spcPts val="0"/>
                        </a:spcBef>
                        <a:spcAft>
                          <a:spcPts val="800"/>
                        </a:spcAft>
                        <a:buClrTx/>
                        <a:buSzTx/>
                        <a:buFontTx/>
                        <a:buNone/>
                        <a:tabLst/>
                        <a:defRPr/>
                      </a:pPr>
                      <a:r>
                        <a:rPr lang="en-GB" sz="1200" dirty="0" smtClean="0">
                          <a:solidFill>
                            <a:schemeClr val="tx1"/>
                          </a:solidFill>
                          <a:effectLst/>
                          <a:latin typeface="Arial Nova" panose="020B0504020202020204" pitchFamily="34" charset="0"/>
                        </a:rPr>
                        <a:t>A well- balanced and sustainable urban structure that is connected and accessible to the University of Johannesburg  Educational precinct. </a:t>
                      </a:r>
                      <a:endParaRPr lang="en-ZA" sz="1200" dirty="0">
                        <a:solidFill>
                          <a:schemeClr val="tx1"/>
                        </a:solidFill>
                        <a:effectLst/>
                        <a:latin typeface="Arial Nova" panose="020B0504020202020204" pitchFamily="34" charset="0"/>
                      </a:endParaRPr>
                    </a:p>
                  </a:txBody>
                  <a:tcPr marL="67905" marR="67905" marT="0" marB="0" anchor="ctr"/>
                </a:tc>
                <a:extLst>
                  <a:ext uri="{0D108BD9-81ED-4DB2-BD59-A6C34878D82A}">
                    <a16:rowId xmlns:a16="http://schemas.microsoft.com/office/drawing/2014/main" val="59637547"/>
                  </a:ext>
                </a:extLst>
              </a:tr>
            </a:tbl>
          </a:graphicData>
        </a:graphic>
      </p:graphicFrame>
      <p:pic>
        <p:nvPicPr>
          <p:cNvPr id="6" name="Picture 5"/>
          <p:cNvPicPr>
            <a:picLocks noChangeAspect="1"/>
          </p:cNvPicPr>
          <p:nvPr/>
        </p:nvPicPr>
        <p:blipFill>
          <a:blip r:embed="rId3"/>
          <a:stretch>
            <a:fillRect/>
          </a:stretch>
        </p:blipFill>
        <p:spPr>
          <a:xfrm>
            <a:off x="1638152" y="703384"/>
            <a:ext cx="4270279" cy="5874860"/>
          </a:xfrm>
          <a:prstGeom prst="rect">
            <a:avLst/>
          </a:prstGeom>
        </p:spPr>
      </p:pic>
      <p:grpSp>
        <p:nvGrpSpPr>
          <p:cNvPr id="7" name="Group 6"/>
          <p:cNvGrpSpPr/>
          <p:nvPr/>
        </p:nvGrpSpPr>
        <p:grpSpPr>
          <a:xfrm>
            <a:off x="3192" y="0"/>
            <a:ext cx="1604938" cy="2307251"/>
            <a:chOff x="5370454" y="1716452"/>
            <a:chExt cx="6127582" cy="57568"/>
          </a:xfrm>
        </p:grpSpPr>
        <p:sp>
          <p:nvSpPr>
            <p:cNvPr id="8" name="Rectangle 7"/>
            <p:cNvSpPr/>
            <p:nvPr/>
          </p:nvSpPr>
          <p:spPr>
            <a:xfrm flipV="1">
              <a:off x="5370454" y="1728301"/>
              <a:ext cx="1228466" cy="45719"/>
            </a:xfrm>
            <a:prstGeom prst="rect">
              <a:avLst/>
            </a:prstGeom>
            <a:solidFill>
              <a:srgbClr val="FF330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flipV="1">
              <a:off x="6598920" y="1716453"/>
              <a:ext cx="1228466" cy="45719"/>
            </a:xfrm>
            <a:prstGeom prst="rect">
              <a:avLst/>
            </a:prstGeom>
            <a:solidFill>
              <a:srgbClr val="660033">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p:cNvSpPr/>
            <p:nvPr/>
          </p:nvSpPr>
          <p:spPr>
            <a:xfrm flipV="1">
              <a:off x="7827386" y="1728301"/>
              <a:ext cx="1228466" cy="45719"/>
            </a:xfrm>
            <a:prstGeom prst="rect">
              <a:avLst/>
            </a:prstGeom>
            <a:solidFill>
              <a:schemeClr val="tx1">
                <a:lumMod val="65000"/>
                <a:lumOff val="35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p:cNvSpPr/>
            <p:nvPr/>
          </p:nvSpPr>
          <p:spPr>
            <a:xfrm flipV="1">
              <a:off x="9055852" y="1716452"/>
              <a:ext cx="1228466" cy="45719"/>
            </a:xfrm>
            <a:prstGeom prst="rect">
              <a:avLst/>
            </a:prstGeom>
            <a:solidFill>
              <a:srgbClr val="067471">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p:cNvSpPr/>
            <p:nvPr/>
          </p:nvSpPr>
          <p:spPr>
            <a:xfrm flipV="1">
              <a:off x="10269570" y="1728301"/>
              <a:ext cx="1228466" cy="45719"/>
            </a:xfrm>
            <a:prstGeom prst="rect">
              <a:avLst/>
            </a:prstGeom>
            <a:solidFill>
              <a:srgbClr val="FFC0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 name="Slide Number Placeholder 2"/>
          <p:cNvSpPr>
            <a:spLocks noGrp="1"/>
          </p:cNvSpPr>
          <p:nvPr>
            <p:ph type="sldNum" sz="quarter" idx="12"/>
          </p:nvPr>
        </p:nvSpPr>
        <p:spPr/>
        <p:txBody>
          <a:bodyPr/>
          <a:lstStyle/>
          <a:p>
            <a:fld id="{4BA915EE-10CB-4CF1-8569-6154455DA573}" type="slidenum">
              <a:rPr lang="en-US" smtClean="0"/>
              <a:t>17</a:t>
            </a:fld>
            <a:endParaRPr lang="en-US"/>
          </a:p>
        </p:txBody>
      </p:sp>
    </p:spTree>
    <p:extLst>
      <p:ext uri="{BB962C8B-B14F-4D97-AF65-F5344CB8AC3E}">
        <p14:creationId xmlns:p14="http://schemas.microsoft.com/office/powerpoint/2010/main" val="38296823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20CA2-AFF2-2484-B6B5-B232BFAAFDB8}"/>
              </a:ext>
            </a:extLst>
          </p:cNvPr>
          <p:cNvSpPr>
            <a:spLocks noGrp="1"/>
          </p:cNvSpPr>
          <p:nvPr>
            <p:ph type="title"/>
          </p:nvPr>
        </p:nvSpPr>
        <p:spPr>
          <a:xfrm>
            <a:off x="1933302" y="284855"/>
            <a:ext cx="8804367" cy="1034494"/>
          </a:xfrm>
        </p:spPr>
        <p:txBody>
          <a:bodyPr>
            <a:normAutofit fontScale="90000"/>
          </a:bodyPr>
          <a:lstStyle/>
          <a:p>
            <a:pPr algn="ctr"/>
            <a:r>
              <a:rPr lang="en-US" sz="3200" dirty="0" smtClean="0">
                <a:latin typeface="Arial Nova" panose="020B0504020202020204" pitchFamily="34" charset="0"/>
              </a:rPr>
              <a:t/>
            </a:r>
            <a:br>
              <a:rPr lang="en-US" sz="3200" dirty="0" smtClean="0">
                <a:latin typeface="Arial Nova" panose="020B0504020202020204" pitchFamily="34" charset="0"/>
              </a:rPr>
            </a:br>
            <a:r>
              <a:rPr lang="en-US" sz="3200" dirty="0">
                <a:latin typeface="Arial Nova" panose="020B0504020202020204" pitchFamily="34" charset="0"/>
              </a:rPr>
              <a:t/>
            </a:r>
            <a:br>
              <a:rPr lang="en-US" sz="3200" dirty="0">
                <a:latin typeface="Arial Nova" panose="020B0504020202020204" pitchFamily="34" charset="0"/>
              </a:rPr>
            </a:br>
            <a:r>
              <a:rPr lang="en-US" sz="3200" dirty="0" smtClean="0">
                <a:latin typeface="Arial Nova" panose="020B0504020202020204" pitchFamily="34" charset="0"/>
              </a:rPr>
              <a:t/>
            </a:r>
            <a:br>
              <a:rPr lang="en-US" sz="3200" dirty="0" smtClean="0">
                <a:latin typeface="Arial Nova" panose="020B0504020202020204" pitchFamily="34" charset="0"/>
              </a:rPr>
            </a:br>
            <a:r>
              <a:rPr lang="en-US" sz="3200" dirty="0">
                <a:latin typeface="Arial Nova" panose="020B0504020202020204" pitchFamily="34" charset="0"/>
              </a:rPr>
              <a:t/>
            </a:r>
            <a:br>
              <a:rPr lang="en-US" sz="3200" dirty="0">
                <a:latin typeface="Arial Nova" panose="020B0504020202020204" pitchFamily="34" charset="0"/>
              </a:rPr>
            </a:br>
            <a:r>
              <a:rPr lang="en-US" sz="3200" dirty="0" smtClean="0">
                <a:latin typeface="Arial Nova" panose="020B0504020202020204" pitchFamily="34" charset="0"/>
              </a:rPr>
              <a:t/>
            </a:r>
            <a:br>
              <a:rPr lang="en-US" sz="3200" dirty="0" smtClean="0">
                <a:latin typeface="Arial Nova" panose="020B0504020202020204" pitchFamily="34" charset="0"/>
              </a:rPr>
            </a:br>
            <a:r>
              <a:rPr lang="en-US" sz="3200" dirty="0" smtClean="0">
                <a:latin typeface="Arial Nova" panose="020B0504020202020204" pitchFamily="34" charset="0"/>
              </a:rPr>
              <a:t>Possible Look and feel – some images</a:t>
            </a:r>
            <a:endParaRPr lang="en-US" sz="3200" dirty="0">
              <a:latin typeface="Arial Nova" panose="020B0504020202020204" pitchFamily="34" charset="0"/>
            </a:endParaRPr>
          </a:p>
        </p:txBody>
      </p:sp>
      <p:pic>
        <p:nvPicPr>
          <p:cNvPr id="4" name="Content Placeholder 4" descr="Shape, rectangle&#10;&#10;Description automatically generated">
            <a:extLst>
              <a:ext uri="{FF2B5EF4-FFF2-40B4-BE49-F238E27FC236}">
                <a16:creationId xmlns:a16="http://schemas.microsoft.com/office/drawing/2014/main" id="{E28360DE-C374-5BDF-EFF1-10776535C7AB}"/>
              </a:ext>
            </a:extLst>
          </p:cNvPr>
          <p:cNvPicPr>
            <a:picLocks noChangeAspect="1"/>
          </p:cNvPicPr>
          <p:nvPr/>
        </p:nvPicPr>
        <p:blipFill>
          <a:blip r:embed="rId2"/>
          <a:stretch>
            <a:fillRect/>
          </a:stretch>
        </p:blipFill>
        <p:spPr>
          <a:xfrm>
            <a:off x="45635" y="0"/>
            <a:ext cx="1746746" cy="6788130"/>
          </a:xfrm>
          <a:prstGeom prst="rect">
            <a:avLst/>
          </a:prstGeom>
        </p:spPr>
      </p:pic>
      <p:pic>
        <p:nvPicPr>
          <p:cNvPr id="9" name="Content Placeholder 7"/>
          <p:cNvPicPr/>
          <p:nvPr/>
        </p:nvPicPr>
        <p:blipFill>
          <a:blip r:embed="rId3" cstate="print">
            <a:extLst>
              <a:ext uri="{28A0092B-C50C-407E-A947-70E740481C1C}">
                <a14:useLocalDpi xmlns:a14="http://schemas.microsoft.com/office/drawing/2010/main" val="0"/>
              </a:ext>
            </a:extLst>
          </a:blip>
          <a:stretch>
            <a:fillRect/>
          </a:stretch>
        </p:blipFill>
        <p:spPr>
          <a:xfrm>
            <a:off x="6575258" y="1333594"/>
            <a:ext cx="5373582" cy="5152497"/>
          </a:xfrm>
          <a:prstGeom prst="rect">
            <a:avLst/>
          </a:prstGeom>
          <a:ln>
            <a:noFill/>
          </a:ln>
          <a:effectLst>
            <a:softEdge rad="112500"/>
          </a:effectLst>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3552" y="1556427"/>
            <a:ext cx="4317059" cy="4929664"/>
          </a:xfrm>
          <a:prstGeom prst="rect">
            <a:avLst/>
          </a:prstGeom>
        </p:spPr>
      </p:pic>
      <p:grpSp>
        <p:nvGrpSpPr>
          <p:cNvPr id="14" name="Group 13"/>
          <p:cNvGrpSpPr/>
          <p:nvPr/>
        </p:nvGrpSpPr>
        <p:grpSpPr>
          <a:xfrm>
            <a:off x="10587062" y="-20582"/>
            <a:ext cx="1604938" cy="1577009"/>
            <a:chOff x="5370454" y="1716452"/>
            <a:chExt cx="6127582" cy="57568"/>
          </a:xfrm>
        </p:grpSpPr>
        <p:sp>
          <p:nvSpPr>
            <p:cNvPr id="15" name="Rectangle 14"/>
            <p:cNvSpPr/>
            <p:nvPr/>
          </p:nvSpPr>
          <p:spPr>
            <a:xfrm flipV="1">
              <a:off x="5370454" y="1728301"/>
              <a:ext cx="1228466" cy="45719"/>
            </a:xfrm>
            <a:prstGeom prst="rect">
              <a:avLst/>
            </a:prstGeom>
            <a:solidFill>
              <a:srgbClr val="FF330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p:cNvSpPr/>
            <p:nvPr/>
          </p:nvSpPr>
          <p:spPr>
            <a:xfrm flipV="1">
              <a:off x="6598920" y="1716453"/>
              <a:ext cx="1228466" cy="45719"/>
            </a:xfrm>
            <a:prstGeom prst="rect">
              <a:avLst/>
            </a:prstGeom>
            <a:solidFill>
              <a:srgbClr val="660033">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p:cNvSpPr/>
            <p:nvPr/>
          </p:nvSpPr>
          <p:spPr>
            <a:xfrm flipV="1">
              <a:off x="7827386" y="1728301"/>
              <a:ext cx="1228466" cy="45719"/>
            </a:xfrm>
            <a:prstGeom prst="rect">
              <a:avLst/>
            </a:prstGeom>
            <a:solidFill>
              <a:schemeClr val="tx1">
                <a:lumMod val="65000"/>
                <a:lumOff val="35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p:cNvSpPr/>
            <p:nvPr/>
          </p:nvSpPr>
          <p:spPr>
            <a:xfrm flipV="1">
              <a:off x="9055852" y="1716452"/>
              <a:ext cx="1228466" cy="45719"/>
            </a:xfrm>
            <a:prstGeom prst="rect">
              <a:avLst/>
            </a:prstGeom>
            <a:solidFill>
              <a:srgbClr val="067471">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flipV="1">
              <a:off x="10269570" y="1728301"/>
              <a:ext cx="1228466" cy="45719"/>
            </a:xfrm>
            <a:prstGeom prst="rect">
              <a:avLst/>
            </a:prstGeom>
            <a:solidFill>
              <a:srgbClr val="FFC0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 name="Slide Number Placeholder 2"/>
          <p:cNvSpPr>
            <a:spLocks noGrp="1"/>
          </p:cNvSpPr>
          <p:nvPr>
            <p:ph type="sldNum" sz="quarter" idx="12"/>
          </p:nvPr>
        </p:nvSpPr>
        <p:spPr/>
        <p:txBody>
          <a:bodyPr/>
          <a:lstStyle/>
          <a:p>
            <a:fld id="{4BA915EE-10CB-4CF1-8569-6154455DA573}" type="slidenum">
              <a:rPr lang="en-US" smtClean="0"/>
              <a:t>18</a:t>
            </a:fld>
            <a:endParaRPr lang="en-US"/>
          </a:p>
        </p:txBody>
      </p:sp>
    </p:spTree>
    <p:extLst>
      <p:ext uri="{BB962C8B-B14F-4D97-AF65-F5344CB8AC3E}">
        <p14:creationId xmlns:p14="http://schemas.microsoft.com/office/powerpoint/2010/main" val="11677294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Shape, rectangle&#10;&#10;Description automatically generated">
            <a:extLst>
              <a:ext uri="{FF2B5EF4-FFF2-40B4-BE49-F238E27FC236}">
                <a16:creationId xmlns:a16="http://schemas.microsoft.com/office/drawing/2014/main" id="{E28360DE-C374-5BDF-EFF1-10776535C7AB}"/>
              </a:ext>
            </a:extLst>
          </p:cNvPr>
          <p:cNvPicPr>
            <a:picLocks noChangeAspect="1"/>
          </p:cNvPicPr>
          <p:nvPr/>
        </p:nvPicPr>
        <p:blipFill>
          <a:blip r:embed="rId2"/>
          <a:stretch>
            <a:fillRect/>
          </a:stretch>
        </p:blipFill>
        <p:spPr>
          <a:xfrm>
            <a:off x="0" y="0"/>
            <a:ext cx="1746746" cy="6788130"/>
          </a:xfrm>
          <a:prstGeom prst="rect">
            <a:avLst/>
          </a:prstGeom>
        </p:spPr>
      </p:pic>
      <p:grpSp>
        <p:nvGrpSpPr>
          <p:cNvPr id="14" name="Group 13"/>
          <p:cNvGrpSpPr/>
          <p:nvPr/>
        </p:nvGrpSpPr>
        <p:grpSpPr>
          <a:xfrm>
            <a:off x="45635" y="0"/>
            <a:ext cx="1604938" cy="2307251"/>
            <a:chOff x="5370454" y="1716452"/>
            <a:chExt cx="6127582" cy="57568"/>
          </a:xfrm>
        </p:grpSpPr>
        <p:sp>
          <p:nvSpPr>
            <p:cNvPr id="15" name="Rectangle 14"/>
            <p:cNvSpPr/>
            <p:nvPr/>
          </p:nvSpPr>
          <p:spPr>
            <a:xfrm flipV="1">
              <a:off x="5370454" y="1728301"/>
              <a:ext cx="1228466" cy="45719"/>
            </a:xfrm>
            <a:prstGeom prst="rect">
              <a:avLst/>
            </a:prstGeom>
            <a:solidFill>
              <a:srgbClr val="FF330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p:cNvSpPr/>
            <p:nvPr/>
          </p:nvSpPr>
          <p:spPr>
            <a:xfrm flipV="1">
              <a:off x="6598920" y="1716453"/>
              <a:ext cx="1228466" cy="45719"/>
            </a:xfrm>
            <a:prstGeom prst="rect">
              <a:avLst/>
            </a:prstGeom>
            <a:solidFill>
              <a:srgbClr val="660033">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p:cNvSpPr/>
            <p:nvPr/>
          </p:nvSpPr>
          <p:spPr>
            <a:xfrm flipV="1">
              <a:off x="7827386" y="1728301"/>
              <a:ext cx="1228466" cy="45719"/>
            </a:xfrm>
            <a:prstGeom prst="rect">
              <a:avLst/>
            </a:prstGeom>
            <a:solidFill>
              <a:schemeClr val="tx1">
                <a:lumMod val="65000"/>
                <a:lumOff val="35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p:cNvSpPr/>
            <p:nvPr/>
          </p:nvSpPr>
          <p:spPr>
            <a:xfrm flipV="1">
              <a:off x="9055852" y="1716452"/>
              <a:ext cx="1228466" cy="45719"/>
            </a:xfrm>
            <a:prstGeom prst="rect">
              <a:avLst/>
            </a:prstGeom>
            <a:solidFill>
              <a:srgbClr val="067471">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flipV="1">
              <a:off x="10269570" y="1728301"/>
              <a:ext cx="1228466" cy="45719"/>
            </a:xfrm>
            <a:prstGeom prst="rect">
              <a:avLst/>
            </a:prstGeom>
            <a:solidFill>
              <a:srgbClr val="FFC0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1026" name="Picture 2" descr="https://www.unixmen.com/wp-content/uploads/2017/09/q-an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0172" y="677234"/>
            <a:ext cx="8922164" cy="401002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8813" y="6259454"/>
            <a:ext cx="10863187" cy="598546"/>
          </a:xfrm>
          <a:prstGeom prst="rect">
            <a:avLst/>
          </a:prstGeom>
        </p:spPr>
      </p:pic>
      <p:sp>
        <p:nvSpPr>
          <p:cNvPr id="2" name="Slide Number Placeholder 1"/>
          <p:cNvSpPr>
            <a:spLocks noGrp="1"/>
          </p:cNvSpPr>
          <p:nvPr>
            <p:ph type="sldNum" sz="quarter" idx="12"/>
          </p:nvPr>
        </p:nvSpPr>
        <p:spPr/>
        <p:txBody>
          <a:bodyPr/>
          <a:lstStyle/>
          <a:p>
            <a:fld id="{4BA915EE-10CB-4CF1-8569-6154455DA573}" type="slidenum">
              <a:rPr lang="en-US" smtClean="0"/>
              <a:t>19</a:t>
            </a:fld>
            <a:endParaRPr lang="en-US"/>
          </a:p>
        </p:txBody>
      </p:sp>
    </p:spTree>
    <p:extLst>
      <p:ext uri="{BB962C8B-B14F-4D97-AF65-F5344CB8AC3E}">
        <p14:creationId xmlns:p14="http://schemas.microsoft.com/office/powerpoint/2010/main" val="750403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2A30B8-CE4B-090E-C4A9-408C8635406C}"/>
              </a:ext>
            </a:extLst>
          </p:cNvPr>
          <p:cNvPicPr>
            <a:picLocks noChangeAspect="1"/>
          </p:cNvPicPr>
          <p:nvPr/>
        </p:nvPicPr>
        <p:blipFill>
          <a:blip r:embed="rId2"/>
          <a:srcRect/>
          <a:stretch/>
        </p:blipFill>
        <p:spPr>
          <a:xfrm>
            <a:off x="-1" y="0"/>
            <a:ext cx="8110331" cy="6917759"/>
          </a:xfrm>
          <a:prstGeom prst="rect">
            <a:avLst/>
          </a:prstGeom>
          <a:noFill/>
        </p:spPr>
      </p:pic>
      <p:sp>
        <p:nvSpPr>
          <p:cNvPr id="2" name="Title 1">
            <a:extLst>
              <a:ext uri="{FF2B5EF4-FFF2-40B4-BE49-F238E27FC236}">
                <a16:creationId xmlns:a16="http://schemas.microsoft.com/office/drawing/2014/main" id="{20BEC455-4C4D-63A3-151B-2974DFBE81D6}"/>
              </a:ext>
            </a:extLst>
          </p:cNvPr>
          <p:cNvSpPr>
            <a:spLocks noGrp="1"/>
          </p:cNvSpPr>
          <p:nvPr>
            <p:ph type="ctrTitle"/>
          </p:nvPr>
        </p:nvSpPr>
        <p:spPr>
          <a:xfrm>
            <a:off x="4795078" y="291548"/>
            <a:ext cx="6986105" cy="251792"/>
          </a:xfrm>
          <a:noFill/>
        </p:spPr>
        <p:txBody>
          <a:bodyPr anchor="t">
            <a:noAutofit/>
          </a:bodyPr>
          <a:lstStyle/>
          <a:p>
            <a:pPr>
              <a:lnSpc>
                <a:spcPct val="150000"/>
              </a:lnSpc>
            </a:pPr>
            <a:r>
              <a:rPr lang="en-US" sz="1400" cap="none" spc="0" dirty="0" smtClean="0">
                <a:latin typeface="Arial" panose="020B0604020202020204" pitchFamily="34" charset="0"/>
                <a:cs typeface="Arial" panose="020B0604020202020204" pitchFamily="34" charset="0"/>
              </a:rPr>
              <a:t>RFP 28/2023 FY/JPC – REQUEST FOR PROPOSALS FOR THE DEVELOPMENT AND LONG TERM LEASE OF ERF 13  ORLANDO EKHAYA</a:t>
            </a:r>
            <a:br>
              <a:rPr lang="en-US" sz="1400" cap="none" spc="0" dirty="0" smtClean="0">
                <a:latin typeface="Arial" panose="020B0604020202020204" pitchFamily="34" charset="0"/>
                <a:cs typeface="Arial" panose="020B0604020202020204" pitchFamily="34" charset="0"/>
              </a:rPr>
            </a:br>
            <a:r>
              <a:rPr lang="en-US" sz="1400" cap="none" spc="0" dirty="0" smtClean="0">
                <a:latin typeface="Arial" panose="020B0604020202020204" pitchFamily="34" charset="0"/>
                <a:cs typeface="Arial" panose="020B0604020202020204" pitchFamily="34" charset="0"/>
              </a:rPr>
              <a:t/>
            </a:r>
            <a:br>
              <a:rPr lang="en-US" sz="1400" cap="none" spc="0" dirty="0" smtClean="0">
                <a:latin typeface="Arial" panose="020B0604020202020204" pitchFamily="34" charset="0"/>
                <a:cs typeface="Arial" panose="020B0604020202020204" pitchFamily="34" charset="0"/>
              </a:rPr>
            </a:br>
            <a:r>
              <a:rPr lang="en-US" sz="1400" cap="none" spc="0" dirty="0" smtClean="0">
                <a:latin typeface="Arial" panose="020B0604020202020204" pitchFamily="34" charset="0"/>
                <a:cs typeface="Arial" panose="020B0604020202020204" pitchFamily="34" charset="0"/>
              </a:rPr>
              <a:t>RFP 29/2023 </a:t>
            </a:r>
            <a:r>
              <a:rPr lang="en-US" sz="1400" cap="none" spc="0" dirty="0">
                <a:latin typeface="Arial" panose="020B0604020202020204" pitchFamily="34" charset="0"/>
                <a:cs typeface="Arial" panose="020B0604020202020204" pitchFamily="34" charset="0"/>
              </a:rPr>
              <a:t>FY/JPC – REQUEST FOR PROPOSALS FOR THE DEVELOPMENT AND LONG TERM LEASE OF ERF 14 ORLANDO </a:t>
            </a:r>
            <a:r>
              <a:rPr lang="en-US" sz="1400" cap="none" spc="0" dirty="0" smtClean="0">
                <a:latin typeface="Arial" panose="020B0604020202020204" pitchFamily="34" charset="0"/>
                <a:cs typeface="Arial" panose="020B0604020202020204" pitchFamily="34" charset="0"/>
              </a:rPr>
              <a:t>EKHAYA</a:t>
            </a:r>
            <a:br>
              <a:rPr lang="en-US" sz="1400" cap="none" spc="0" dirty="0" smtClean="0">
                <a:latin typeface="Arial" panose="020B0604020202020204" pitchFamily="34" charset="0"/>
                <a:cs typeface="Arial" panose="020B0604020202020204" pitchFamily="34" charset="0"/>
              </a:rPr>
            </a:br>
            <a:r>
              <a:rPr lang="en-US" sz="1400" cap="none" spc="0" dirty="0" smtClean="0">
                <a:latin typeface="Arial" panose="020B0604020202020204" pitchFamily="34" charset="0"/>
                <a:cs typeface="Arial" panose="020B0604020202020204" pitchFamily="34" charset="0"/>
              </a:rPr>
              <a:t> </a:t>
            </a:r>
            <a:br>
              <a:rPr lang="en-US" sz="1400" cap="none" spc="0" dirty="0" smtClean="0">
                <a:latin typeface="Arial" panose="020B0604020202020204" pitchFamily="34" charset="0"/>
                <a:cs typeface="Arial" panose="020B0604020202020204" pitchFamily="34" charset="0"/>
              </a:rPr>
            </a:br>
            <a:r>
              <a:rPr lang="en-US" sz="1400" cap="none" spc="0" dirty="0" smtClean="0">
                <a:latin typeface="Arial" panose="020B0604020202020204" pitchFamily="34" charset="0"/>
                <a:cs typeface="Arial" panose="020B0604020202020204" pitchFamily="34" charset="0"/>
              </a:rPr>
              <a:t>RFP 30/2023 </a:t>
            </a:r>
            <a:r>
              <a:rPr lang="en-US" sz="1400" cap="none" spc="0" dirty="0">
                <a:latin typeface="Arial" panose="020B0604020202020204" pitchFamily="34" charset="0"/>
                <a:cs typeface="Arial" panose="020B0604020202020204" pitchFamily="34" charset="0"/>
              </a:rPr>
              <a:t>FY/JPC – REQUEST FOR PROPOSALS FOR THE DEVELOPMENT AND LONG TERM LEASE OF ERF 15 ORLANDO </a:t>
            </a:r>
            <a:r>
              <a:rPr lang="en-US" sz="1400" cap="none" spc="0" dirty="0" smtClean="0">
                <a:latin typeface="Arial" panose="020B0604020202020204" pitchFamily="34" charset="0"/>
                <a:cs typeface="Arial" panose="020B0604020202020204" pitchFamily="34" charset="0"/>
              </a:rPr>
              <a:t>EKHAYA</a:t>
            </a:r>
            <a:br>
              <a:rPr lang="en-US" sz="1400" cap="none" spc="0" dirty="0" smtClean="0">
                <a:latin typeface="Arial" panose="020B0604020202020204" pitchFamily="34" charset="0"/>
                <a:cs typeface="Arial" panose="020B0604020202020204" pitchFamily="34" charset="0"/>
              </a:rPr>
            </a:br>
            <a:r>
              <a:rPr lang="en-US" sz="1400" cap="none" spc="0" dirty="0" smtClean="0">
                <a:latin typeface="Arial" panose="020B0604020202020204" pitchFamily="34" charset="0"/>
                <a:cs typeface="Arial" panose="020B0604020202020204" pitchFamily="34" charset="0"/>
              </a:rPr>
              <a:t/>
            </a:r>
            <a:br>
              <a:rPr lang="en-US" sz="1400" cap="none" spc="0" dirty="0" smtClean="0">
                <a:latin typeface="Arial" panose="020B0604020202020204" pitchFamily="34" charset="0"/>
                <a:cs typeface="Arial" panose="020B0604020202020204" pitchFamily="34" charset="0"/>
              </a:rPr>
            </a:br>
            <a:r>
              <a:rPr lang="en-US" sz="1400" cap="none" spc="0" dirty="0">
                <a:solidFill>
                  <a:srgbClr val="000000"/>
                </a:solidFill>
                <a:latin typeface="Arial" panose="020B0604020202020204" pitchFamily="34" charset="0"/>
                <a:cs typeface="Arial" panose="020B0604020202020204" pitchFamily="34" charset="0"/>
              </a:rPr>
              <a:t>RFP </a:t>
            </a:r>
            <a:r>
              <a:rPr lang="en-US" sz="1400" cap="none" spc="0" dirty="0" smtClean="0">
                <a:solidFill>
                  <a:srgbClr val="000000"/>
                </a:solidFill>
                <a:latin typeface="Arial" panose="020B0604020202020204" pitchFamily="34" charset="0"/>
                <a:cs typeface="Arial" panose="020B0604020202020204" pitchFamily="34" charset="0"/>
              </a:rPr>
              <a:t>31/2023 </a:t>
            </a:r>
            <a:r>
              <a:rPr lang="en-US" sz="1400" cap="none" spc="0" dirty="0">
                <a:solidFill>
                  <a:srgbClr val="000000"/>
                </a:solidFill>
                <a:latin typeface="Arial" panose="020B0604020202020204" pitchFamily="34" charset="0"/>
                <a:cs typeface="Arial" panose="020B0604020202020204" pitchFamily="34" charset="0"/>
              </a:rPr>
              <a:t>FY/JPC – REQUEST FOR PROPOSALS FOR THE DEVELOPMENT AND LONG TERM LEASE OF ERF </a:t>
            </a:r>
            <a:r>
              <a:rPr lang="en-US" sz="1400" cap="none" spc="0" dirty="0" smtClean="0">
                <a:solidFill>
                  <a:srgbClr val="000000"/>
                </a:solidFill>
                <a:latin typeface="Arial" panose="020B0604020202020204" pitchFamily="34" charset="0"/>
                <a:cs typeface="Arial" panose="020B0604020202020204" pitchFamily="34" charset="0"/>
              </a:rPr>
              <a:t>16</a:t>
            </a:r>
            <a:r>
              <a:rPr lang="en-US" sz="1400" cap="none" spc="0" dirty="0">
                <a:latin typeface="Arial" panose="020B0604020202020204" pitchFamily="34" charset="0"/>
                <a:cs typeface="Arial" panose="020B0604020202020204" pitchFamily="34" charset="0"/>
              </a:rPr>
              <a:t> ORLANDO EKHAYA </a:t>
            </a:r>
            <a:r>
              <a:rPr lang="en-US" sz="1400" cap="none" spc="0" dirty="0" smtClean="0">
                <a:latin typeface="Arial" panose="020B0604020202020204" pitchFamily="34" charset="0"/>
                <a:cs typeface="Arial" panose="020B0604020202020204" pitchFamily="34" charset="0"/>
              </a:rPr>
              <a:t/>
            </a:r>
            <a:br>
              <a:rPr lang="en-US" sz="1400" cap="none" spc="0" dirty="0" smtClean="0">
                <a:latin typeface="Arial" panose="020B0604020202020204" pitchFamily="34" charset="0"/>
                <a:cs typeface="Arial" panose="020B0604020202020204" pitchFamily="34" charset="0"/>
              </a:rPr>
            </a:br>
            <a:r>
              <a:rPr lang="en-US" sz="1400" cap="none" spc="0" dirty="0" smtClean="0">
                <a:latin typeface="Arial" panose="020B0604020202020204" pitchFamily="34" charset="0"/>
                <a:cs typeface="Arial" panose="020B0604020202020204" pitchFamily="34" charset="0"/>
              </a:rPr>
              <a:t/>
            </a:r>
            <a:br>
              <a:rPr lang="en-US" sz="1400" cap="none" spc="0" dirty="0" smtClean="0">
                <a:latin typeface="Arial" panose="020B0604020202020204" pitchFamily="34" charset="0"/>
                <a:cs typeface="Arial" panose="020B0604020202020204" pitchFamily="34" charset="0"/>
              </a:rPr>
            </a:br>
            <a:r>
              <a:rPr lang="en-US" sz="1400" cap="none" spc="0" dirty="0" smtClean="0">
                <a:solidFill>
                  <a:srgbClr val="000000"/>
                </a:solidFill>
                <a:latin typeface="Arial" panose="020B0604020202020204" pitchFamily="34" charset="0"/>
                <a:cs typeface="Arial" panose="020B0604020202020204" pitchFamily="34" charset="0"/>
              </a:rPr>
              <a:t>RFP/32/2023 FY/JPC </a:t>
            </a:r>
            <a:r>
              <a:rPr lang="en-US" sz="1400" cap="none" spc="0" dirty="0">
                <a:solidFill>
                  <a:srgbClr val="000000"/>
                </a:solidFill>
                <a:latin typeface="Arial" panose="020B0604020202020204" pitchFamily="34" charset="0"/>
                <a:cs typeface="Arial" panose="020B0604020202020204" pitchFamily="34" charset="0"/>
              </a:rPr>
              <a:t>- REQUEST FOR PROPOSALS FOR THE DEVELOPMENT AND LONG TERM </a:t>
            </a:r>
            <a:r>
              <a:rPr lang="en-US" sz="1400" cap="none" spc="0" dirty="0" smtClean="0">
                <a:solidFill>
                  <a:srgbClr val="000000"/>
                </a:solidFill>
                <a:latin typeface="Arial" panose="020B0604020202020204" pitchFamily="34" charset="0"/>
                <a:cs typeface="Arial" panose="020B0604020202020204" pitchFamily="34" charset="0"/>
              </a:rPr>
              <a:t>LEASE ERVEN 159,161,162,163,164,165,166,167,168,169 AND ERF 530 COTTESLOE</a:t>
            </a:r>
            <a:r>
              <a:rPr lang="en-ZA" sz="1400" dirty="0">
                <a:latin typeface="Arial" panose="020B0604020202020204" pitchFamily="34" charset="0"/>
                <a:cs typeface="Arial" panose="020B0604020202020204" pitchFamily="34" charset="0"/>
              </a:rPr>
              <a:t/>
            </a:r>
            <a:br>
              <a:rPr lang="en-ZA" sz="1400" dirty="0">
                <a:latin typeface="Arial" panose="020B0604020202020204" pitchFamily="34" charset="0"/>
                <a:cs typeface="Arial" panose="020B0604020202020204" pitchFamily="34" charset="0"/>
              </a:rPr>
            </a:br>
            <a:r>
              <a:rPr lang="en-ZA" sz="1400" dirty="0" smtClean="0">
                <a:latin typeface="Arial" panose="020B0604020202020204" pitchFamily="34" charset="0"/>
                <a:cs typeface="Arial" panose="020B0604020202020204" pitchFamily="34" charset="0"/>
              </a:rPr>
              <a:t>			</a:t>
            </a:r>
            <a:br>
              <a:rPr lang="en-ZA" sz="1400" dirty="0" smtClean="0">
                <a:latin typeface="Arial" panose="020B0604020202020204" pitchFamily="34" charset="0"/>
                <a:cs typeface="Arial" panose="020B0604020202020204" pitchFamily="34" charset="0"/>
              </a:rPr>
            </a:br>
            <a:r>
              <a:rPr lang="en-ZA" sz="1400" dirty="0">
                <a:latin typeface="Arial" panose="020B0604020202020204" pitchFamily="34" charset="0"/>
                <a:cs typeface="Arial" panose="020B0604020202020204" pitchFamily="34" charset="0"/>
              </a:rPr>
              <a:t>	</a:t>
            </a:r>
            <a:r>
              <a:rPr lang="en-ZA" sz="1400" dirty="0" smtClean="0">
                <a:latin typeface="Arial" panose="020B0604020202020204" pitchFamily="34" charset="0"/>
                <a:cs typeface="Arial" panose="020B0604020202020204" pitchFamily="34" charset="0"/>
              </a:rPr>
              <a:t>	</a:t>
            </a:r>
            <a:r>
              <a:rPr lang="en-US" sz="1400" cap="none" spc="0" dirty="0" smtClean="0">
                <a:latin typeface="Arial" panose="020B0604020202020204" pitchFamily="34" charset="0"/>
                <a:cs typeface="Arial" panose="020B0604020202020204" pitchFamily="34" charset="0"/>
              </a:rPr>
              <a:t>DOCUMENT AVAILABLE FROM: 02 JUNE 2023</a:t>
            </a:r>
            <a:br>
              <a:rPr lang="en-US" sz="1400" cap="none" spc="0" dirty="0" smtClean="0">
                <a:latin typeface="Arial" panose="020B0604020202020204" pitchFamily="34" charset="0"/>
                <a:cs typeface="Arial" panose="020B0604020202020204" pitchFamily="34" charset="0"/>
              </a:rPr>
            </a:br>
            <a:r>
              <a:rPr lang="en-US" sz="1400" cap="none" spc="0" dirty="0" smtClean="0">
                <a:latin typeface="Arial" panose="020B0604020202020204" pitchFamily="34" charset="0"/>
                <a:cs typeface="Arial" panose="020B0604020202020204" pitchFamily="34" charset="0"/>
              </a:rPr>
              <a:t>		CLOSING DATE: 07 JULY 2023</a:t>
            </a:r>
            <a:br>
              <a:rPr lang="en-US" sz="1400" cap="none" spc="0" dirty="0" smtClean="0">
                <a:latin typeface="Arial" panose="020B0604020202020204" pitchFamily="34" charset="0"/>
                <a:cs typeface="Arial" panose="020B0604020202020204" pitchFamily="34" charset="0"/>
              </a:rPr>
            </a:br>
            <a:r>
              <a:rPr lang="en-US" sz="1400" cap="none" spc="0" dirty="0" smtClean="0">
                <a:latin typeface="Arial" panose="020B0604020202020204" pitchFamily="34" charset="0"/>
                <a:cs typeface="Arial" panose="020B0604020202020204" pitchFamily="34" charset="0"/>
              </a:rPr>
              <a:t>		NON-COMPULSORY BRIEFING SESSION – 21 JUNE 2023</a:t>
            </a:r>
            <a:r>
              <a:rPr lang="en-US" sz="1400" cap="none" spc="0" dirty="0">
                <a:latin typeface="Arial" panose="020B0604020202020204" pitchFamily="34" charset="0"/>
                <a:cs typeface="Arial" panose="020B0604020202020204" pitchFamily="34" charset="0"/>
              </a:rPr>
              <a:t/>
            </a:r>
            <a:br>
              <a:rPr lang="en-US" sz="1400" cap="none" spc="0" dirty="0">
                <a:latin typeface="Arial" panose="020B0604020202020204" pitchFamily="34" charset="0"/>
                <a:cs typeface="Arial" panose="020B0604020202020204" pitchFamily="34" charset="0"/>
              </a:rPr>
            </a:br>
            <a:endParaRPr lang="en-US" sz="1400" b="0" cap="none" spc="0" dirty="0">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4BA915EE-10CB-4CF1-8569-6154455DA573}" type="slidenum">
              <a:rPr lang="en-US" smtClean="0"/>
              <a:t>2</a:t>
            </a:fld>
            <a:endParaRPr lang="en-US"/>
          </a:p>
        </p:txBody>
      </p:sp>
    </p:spTree>
    <p:extLst>
      <p:ext uri="{BB962C8B-B14F-4D97-AF65-F5344CB8AC3E}">
        <p14:creationId xmlns:p14="http://schemas.microsoft.com/office/powerpoint/2010/main" val="38112861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20CA2-AFF2-2484-B6B5-B232BFAAFDB8}"/>
              </a:ext>
            </a:extLst>
          </p:cNvPr>
          <p:cNvSpPr>
            <a:spLocks noGrp="1"/>
          </p:cNvSpPr>
          <p:nvPr>
            <p:ph type="title"/>
          </p:nvPr>
        </p:nvSpPr>
        <p:spPr>
          <a:xfrm>
            <a:off x="1835128" y="169817"/>
            <a:ext cx="8902542" cy="861135"/>
          </a:xfrm>
        </p:spPr>
        <p:txBody>
          <a:bodyPr>
            <a:normAutofit/>
          </a:bodyPr>
          <a:lstStyle/>
          <a:p>
            <a:pPr algn="ctr"/>
            <a:r>
              <a:rPr lang="en-US" dirty="0" smtClean="0">
                <a:latin typeface="Arial Nova" panose="020B0504020202020204" pitchFamily="34" charset="0"/>
              </a:rPr>
              <a:t>ORLANDO </a:t>
            </a:r>
            <a:r>
              <a:rPr lang="en-US" dirty="0" err="1">
                <a:latin typeface="Arial Nova" panose="020B0504020202020204" pitchFamily="34" charset="0"/>
              </a:rPr>
              <a:t>e</a:t>
            </a:r>
            <a:r>
              <a:rPr lang="en-US" dirty="0" err="1" smtClean="0">
                <a:latin typeface="Arial Nova" panose="020B0504020202020204" pitchFamily="34" charset="0"/>
              </a:rPr>
              <a:t>KHAYA</a:t>
            </a:r>
            <a:r>
              <a:rPr lang="en-US" dirty="0" smtClean="0">
                <a:latin typeface="Arial Nova" panose="020B0504020202020204" pitchFamily="34" charset="0"/>
              </a:rPr>
              <a:t> BACKGROUND</a:t>
            </a:r>
            <a:endParaRPr lang="en-US" dirty="0">
              <a:latin typeface="Arial Nova" panose="020B0504020202020204" pitchFamily="34" charset="0"/>
            </a:endParaRPr>
          </a:p>
        </p:txBody>
      </p:sp>
      <p:pic>
        <p:nvPicPr>
          <p:cNvPr id="4" name="Content Placeholder 4" descr="Shape, rectangle&#10;&#10;Description automatically generated">
            <a:extLst>
              <a:ext uri="{FF2B5EF4-FFF2-40B4-BE49-F238E27FC236}">
                <a16:creationId xmlns:a16="http://schemas.microsoft.com/office/drawing/2014/main" id="{E28360DE-C374-5BDF-EFF1-10776535C7AB}"/>
              </a:ext>
            </a:extLst>
          </p:cNvPr>
          <p:cNvPicPr>
            <a:picLocks noChangeAspect="1"/>
          </p:cNvPicPr>
          <p:nvPr/>
        </p:nvPicPr>
        <p:blipFill>
          <a:blip r:embed="rId2"/>
          <a:stretch>
            <a:fillRect/>
          </a:stretch>
        </p:blipFill>
        <p:spPr>
          <a:xfrm>
            <a:off x="-12192" y="-12192"/>
            <a:ext cx="1746746" cy="6788130"/>
          </a:xfrm>
          <a:prstGeom prst="rect">
            <a:avLst/>
          </a:prstGeom>
        </p:spPr>
      </p:pic>
      <p:sp>
        <p:nvSpPr>
          <p:cNvPr id="3" name="Rectangle 2"/>
          <p:cNvSpPr/>
          <p:nvPr/>
        </p:nvSpPr>
        <p:spPr>
          <a:xfrm>
            <a:off x="2007476" y="1202177"/>
            <a:ext cx="8557846" cy="3416320"/>
          </a:xfrm>
          <a:prstGeom prst="rect">
            <a:avLst/>
          </a:prstGeom>
        </p:spPr>
        <p:txBody>
          <a:bodyPr wrap="square">
            <a:spAutoFit/>
          </a:bodyPr>
          <a:lstStyle/>
          <a:p>
            <a:pPr marL="285750" indent="-285750" algn="just">
              <a:buFont typeface="Wingdings" panose="05000000000000000000" pitchFamily="2" charset="2"/>
              <a:buChar char="q"/>
            </a:pPr>
            <a:r>
              <a:rPr lang="en-GB" dirty="0">
                <a:latin typeface="Arial" panose="020B0604020202020204" pitchFamily="34" charset="0"/>
                <a:cs typeface="Arial" panose="020B0604020202020204" pitchFamily="34" charset="0"/>
              </a:rPr>
              <a:t>Orlando </a:t>
            </a:r>
            <a:r>
              <a:rPr lang="en-GB" dirty="0" err="1">
                <a:latin typeface="Arial" panose="020B0604020202020204" pitchFamily="34" charset="0"/>
                <a:cs typeface="Arial" panose="020B0604020202020204" pitchFamily="34" charset="0"/>
              </a:rPr>
              <a:t>eKhaya</a:t>
            </a:r>
            <a:r>
              <a:rPr lang="en-GB" dirty="0">
                <a:latin typeface="Arial" panose="020B0604020202020204" pitchFamily="34" charset="0"/>
                <a:cs typeface="Arial" panose="020B0604020202020204" pitchFamily="34" charset="0"/>
              </a:rPr>
              <a:t> is 56ha mixed use development precinct located at the eastern gateway to Soweto</a:t>
            </a:r>
            <a:r>
              <a:rPr lang="en-GB" dirty="0" smtClean="0">
                <a:latin typeface="Arial" panose="020B0604020202020204" pitchFamily="34" charset="0"/>
                <a:cs typeface="Arial" panose="020B0604020202020204" pitchFamily="34" charset="0"/>
              </a:rPr>
              <a:t>.</a:t>
            </a:r>
          </a:p>
          <a:p>
            <a:pPr marL="285750" indent="-285750" algn="just">
              <a:buFont typeface="Wingdings" panose="05000000000000000000" pitchFamily="2" charset="2"/>
              <a:buChar char="q"/>
            </a:pPr>
            <a:endParaRPr lang="en-GB"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q"/>
            </a:pPr>
            <a:r>
              <a:rPr lang="en-GB" dirty="0">
                <a:latin typeface="Arial" panose="020B0604020202020204" pitchFamily="34" charset="0"/>
                <a:cs typeface="Arial" panose="020B0604020202020204" pitchFamily="34" charset="0"/>
              </a:rPr>
              <a:t> The </a:t>
            </a:r>
            <a:r>
              <a:rPr lang="en-GB" dirty="0" smtClean="0">
                <a:latin typeface="Arial" panose="020B0604020202020204" pitchFamily="34" charset="0"/>
                <a:cs typeface="Arial" panose="020B0604020202020204" pitchFamily="34" charset="0"/>
              </a:rPr>
              <a:t>Orlando </a:t>
            </a:r>
            <a:r>
              <a:rPr lang="en-GB" dirty="0" err="1" smtClean="0">
                <a:latin typeface="Arial" panose="020B0604020202020204" pitchFamily="34" charset="0"/>
                <a:cs typeface="Arial" panose="020B0604020202020204" pitchFamily="34" charset="0"/>
              </a:rPr>
              <a:t>eKhaya</a:t>
            </a:r>
            <a:r>
              <a:rPr lang="en-GB" dirty="0" smtClean="0">
                <a:latin typeface="Arial" panose="020B0604020202020204" pitchFamily="34" charset="0"/>
                <a:cs typeface="Arial" panose="020B0604020202020204" pitchFamily="34" charset="0"/>
              </a:rPr>
              <a:t> Precinct </a:t>
            </a:r>
            <a:r>
              <a:rPr lang="en-GB" dirty="0">
                <a:latin typeface="Arial" panose="020B0604020202020204" pitchFamily="34" charset="0"/>
                <a:cs typeface="Arial" panose="020B0604020202020204" pitchFamily="34" charset="0"/>
              </a:rPr>
              <a:t>seeks to grow as a regional destination for retail, recreation, tourism and </a:t>
            </a:r>
            <a:r>
              <a:rPr lang="en-GB" dirty="0" smtClean="0">
                <a:latin typeface="Arial" panose="020B0604020202020204" pitchFamily="34" charset="0"/>
                <a:cs typeface="Arial" panose="020B0604020202020204" pitchFamily="34" charset="0"/>
              </a:rPr>
              <a:t>investment.</a:t>
            </a:r>
          </a:p>
          <a:p>
            <a:pPr marL="285750" indent="-285750" algn="just">
              <a:buFont typeface="Wingdings" panose="05000000000000000000" pitchFamily="2" charset="2"/>
              <a:buChar char="q"/>
            </a:pPr>
            <a:endParaRPr lang="en-GB" dirty="0" smtClean="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q"/>
            </a:pPr>
            <a:r>
              <a:rPr lang="en-GB" dirty="0"/>
              <a:t>Services such as shopping facilities, public transport, banks, filling stations, police stations, medical facilities, Educational Facilities and all applicable amenities are within the immediate and surrounding areas.</a:t>
            </a:r>
            <a:endParaRPr lang="en-ZA" dirty="0"/>
          </a:p>
          <a:p>
            <a:pPr algn="just"/>
            <a:endParaRPr lang="en-GB"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q"/>
            </a:pPr>
            <a:r>
              <a:rPr lang="en-GB" dirty="0" smtClean="0">
                <a:latin typeface="Arial" panose="020B0604020202020204" pitchFamily="34" charset="0"/>
                <a:cs typeface="Arial" panose="020B0604020202020204" pitchFamily="34" charset="0"/>
              </a:rPr>
              <a:t>Planned </a:t>
            </a:r>
            <a:r>
              <a:rPr lang="en-GB" dirty="0">
                <a:latin typeface="Arial" panose="020B0604020202020204" pitchFamily="34" charset="0"/>
                <a:cs typeface="Arial" panose="020B0604020202020204" pitchFamily="34" charset="0"/>
              </a:rPr>
              <a:t>to be developed as a number of separate but interrelated development sites</a:t>
            </a:r>
            <a:endParaRPr lang="en-ZA" dirty="0">
              <a:latin typeface="Arial" panose="020B0604020202020204" pitchFamily="34" charset="0"/>
              <a:cs typeface="Arial" panose="020B0604020202020204" pitchFamily="34" charset="0"/>
            </a:endParaRPr>
          </a:p>
        </p:txBody>
      </p:sp>
      <p:grpSp>
        <p:nvGrpSpPr>
          <p:cNvPr id="7" name="Group 6"/>
          <p:cNvGrpSpPr/>
          <p:nvPr/>
        </p:nvGrpSpPr>
        <p:grpSpPr>
          <a:xfrm>
            <a:off x="10542271" y="48551"/>
            <a:ext cx="1604938" cy="2307251"/>
            <a:chOff x="5370454" y="1716452"/>
            <a:chExt cx="6127582" cy="57568"/>
          </a:xfrm>
        </p:grpSpPr>
        <p:sp>
          <p:nvSpPr>
            <p:cNvPr id="8" name="Rectangle 7"/>
            <p:cNvSpPr/>
            <p:nvPr/>
          </p:nvSpPr>
          <p:spPr>
            <a:xfrm flipV="1">
              <a:off x="5370454" y="1728301"/>
              <a:ext cx="1228466" cy="45719"/>
            </a:xfrm>
            <a:prstGeom prst="rect">
              <a:avLst/>
            </a:prstGeom>
            <a:solidFill>
              <a:srgbClr val="FF330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flipV="1">
              <a:off x="6598920" y="1716453"/>
              <a:ext cx="1228466" cy="45719"/>
            </a:xfrm>
            <a:prstGeom prst="rect">
              <a:avLst/>
            </a:prstGeom>
            <a:solidFill>
              <a:srgbClr val="660033">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p:cNvSpPr/>
            <p:nvPr/>
          </p:nvSpPr>
          <p:spPr>
            <a:xfrm flipV="1">
              <a:off x="7827386" y="1728301"/>
              <a:ext cx="1228466" cy="45719"/>
            </a:xfrm>
            <a:prstGeom prst="rect">
              <a:avLst/>
            </a:prstGeom>
            <a:solidFill>
              <a:schemeClr val="tx1">
                <a:lumMod val="65000"/>
                <a:lumOff val="35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p:cNvSpPr/>
            <p:nvPr/>
          </p:nvSpPr>
          <p:spPr>
            <a:xfrm flipV="1">
              <a:off x="9055852" y="1716452"/>
              <a:ext cx="1228466" cy="45719"/>
            </a:xfrm>
            <a:prstGeom prst="rect">
              <a:avLst/>
            </a:prstGeom>
            <a:solidFill>
              <a:srgbClr val="067471">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p:cNvSpPr/>
            <p:nvPr/>
          </p:nvSpPr>
          <p:spPr>
            <a:xfrm flipV="1">
              <a:off x="10269570" y="1728301"/>
              <a:ext cx="1228466" cy="45719"/>
            </a:xfrm>
            <a:prstGeom prst="rect">
              <a:avLst/>
            </a:prstGeom>
            <a:solidFill>
              <a:srgbClr val="FFC0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5" name="Slide Number Placeholder 4"/>
          <p:cNvSpPr>
            <a:spLocks noGrp="1"/>
          </p:cNvSpPr>
          <p:nvPr>
            <p:ph type="sldNum" sz="quarter" idx="12"/>
          </p:nvPr>
        </p:nvSpPr>
        <p:spPr/>
        <p:txBody>
          <a:bodyPr/>
          <a:lstStyle/>
          <a:p>
            <a:fld id="{4BA915EE-10CB-4CF1-8569-6154455DA573}" type="slidenum">
              <a:rPr lang="en-US" smtClean="0"/>
              <a:t>3</a:t>
            </a:fld>
            <a:endParaRPr lang="en-US"/>
          </a:p>
        </p:txBody>
      </p:sp>
    </p:spTree>
    <p:extLst>
      <p:ext uri="{BB962C8B-B14F-4D97-AF65-F5344CB8AC3E}">
        <p14:creationId xmlns:p14="http://schemas.microsoft.com/office/powerpoint/2010/main" val="37175322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Content Placeholder 8">
            <a:extLst>
              <a:ext uri="{FF2B5EF4-FFF2-40B4-BE49-F238E27FC236}">
                <a16:creationId xmlns:a16="http://schemas.microsoft.com/office/drawing/2014/main" id="{B60A8D6E-8B6F-9945-9A8A-CD08DEDD58B0}"/>
              </a:ext>
            </a:extLst>
          </p:cNvPr>
          <p:cNvPicPr>
            <a:picLocks noChangeAspect="1"/>
          </p:cNvPicPr>
          <p:nvPr/>
        </p:nvPicPr>
        <p:blipFill>
          <a:blip r:embed="rId2"/>
          <a:stretch>
            <a:fillRect/>
          </a:stretch>
        </p:blipFill>
        <p:spPr>
          <a:xfrm>
            <a:off x="2670334" y="5443968"/>
            <a:ext cx="8001694" cy="1414033"/>
          </a:xfrm>
          <a:prstGeom prst="rect">
            <a:avLst/>
          </a:prstGeom>
        </p:spPr>
      </p:pic>
      <p:pic>
        <p:nvPicPr>
          <p:cNvPr id="15" name="Picture 14">
            <a:extLst>
              <a:ext uri="{FF2B5EF4-FFF2-40B4-BE49-F238E27FC236}">
                <a16:creationId xmlns:a16="http://schemas.microsoft.com/office/drawing/2014/main" id="{03D09681-81D6-4960-BEA4-569964A66237}"/>
              </a:ext>
            </a:extLst>
          </p:cNvPr>
          <p:cNvPicPr>
            <a:picLocks noChangeAspect="1"/>
          </p:cNvPicPr>
          <p:nvPr/>
        </p:nvPicPr>
        <p:blipFill rotWithShape="1">
          <a:blip r:embed="rId3">
            <a:alphaModFix amt="19000"/>
          </a:blip>
          <a:srcRect l="1700" t="1503" r="2043" b="2632"/>
          <a:stretch/>
        </p:blipFill>
        <p:spPr>
          <a:xfrm>
            <a:off x="569597" y="94495"/>
            <a:ext cx="11300017" cy="6763506"/>
          </a:xfrm>
          <a:prstGeom prst="rect">
            <a:avLst/>
          </a:prstGeom>
        </p:spPr>
      </p:pic>
      <p:sp>
        <p:nvSpPr>
          <p:cNvPr id="54" name="TextBox 54"/>
          <p:cNvSpPr txBox="1"/>
          <p:nvPr/>
        </p:nvSpPr>
        <p:spPr>
          <a:xfrm>
            <a:off x="3217757" y="476459"/>
            <a:ext cx="1852976" cy="307777"/>
          </a:xfrm>
          <a:prstGeom prst="rect">
            <a:avLst/>
          </a:prstGeom>
        </p:spPr>
        <p:txBody>
          <a:bodyPr wrap="square" lIns="0" tIns="0" rIns="0" bIns="0" rtlCol="0" anchor="t">
            <a:spAutoFit/>
          </a:bodyPr>
          <a:lstStyle/>
          <a:p>
            <a:pPr>
              <a:lnSpc>
                <a:spcPts val="2363"/>
              </a:lnSpc>
            </a:pPr>
            <a:r>
              <a:rPr lang="en-US" sz="2020" dirty="0">
                <a:solidFill>
                  <a:srgbClr val="FFFFFF"/>
                </a:solidFill>
                <a:latin typeface="Garet 2"/>
              </a:rPr>
              <a:t>:</a:t>
            </a:r>
          </a:p>
        </p:txBody>
      </p:sp>
      <p:pic>
        <p:nvPicPr>
          <p:cNvPr id="17" name="Content Placeholder 3"/>
          <p:cNvPicPr>
            <a:picLocks noChangeAspect="1"/>
          </p:cNvPicPr>
          <p:nvPr/>
        </p:nvPicPr>
        <p:blipFill rotWithShape="1">
          <a:blip r:embed="rId4">
            <a:extLst>
              <a:ext uri="{28A0092B-C50C-407E-A947-70E740481C1C}">
                <a14:useLocalDpi xmlns:a14="http://schemas.microsoft.com/office/drawing/2010/main" val="0"/>
              </a:ext>
            </a:extLst>
          </a:blip>
          <a:srcRect r="-515" b="-1084"/>
          <a:stretch/>
        </p:blipFill>
        <p:spPr>
          <a:xfrm>
            <a:off x="776524" y="713241"/>
            <a:ext cx="4294209" cy="5019417"/>
          </a:xfrm>
          <a:prstGeom prst="rect">
            <a:avLst/>
          </a:prstGeom>
        </p:spPr>
      </p:pic>
      <p:sp>
        <p:nvSpPr>
          <p:cNvPr id="24" name="Rounded Rectangle 23"/>
          <p:cNvSpPr/>
          <p:nvPr/>
        </p:nvSpPr>
        <p:spPr>
          <a:xfrm>
            <a:off x="5366867" y="596348"/>
            <a:ext cx="6709673" cy="5382421"/>
          </a:xfrm>
          <a:prstGeom prst="roundRect">
            <a:avLst/>
          </a:prstGeom>
          <a:solidFill>
            <a:schemeClr val="bg1"/>
          </a:solidFill>
          <a:ln w="3810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ZA" sz="1600" dirty="0">
              <a:solidFill>
                <a:schemeClr val="tx1"/>
              </a:solidFill>
            </a:endParaRPr>
          </a:p>
          <a:p>
            <a:pPr marL="285750" indent="-285750">
              <a:buFont typeface="Arial" panose="020B0604020202020204" pitchFamily="34" charset="0"/>
              <a:buChar char="•"/>
            </a:pPr>
            <a:endParaRPr lang="en-ZA" dirty="0">
              <a:solidFill>
                <a:schemeClr val="tx1"/>
              </a:solidFill>
            </a:endParaRPr>
          </a:p>
        </p:txBody>
      </p:sp>
      <p:sp>
        <p:nvSpPr>
          <p:cNvPr id="25" name="TextBox 24"/>
          <p:cNvSpPr txBox="1"/>
          <p:nvPr/>
        </p:nvSpPr>
        <p:spPr>
          <a:xfrm>
            <a:off x="5683008" y="890254"/>
            <a:ext cx="6061615" cy="6688755"/>
          </a:xfrm>
          <a:prstGeom prst="rect">
            <a:avLst/>
          </a:prstGeom>
          <a:noFill/>
        </p:spPr>
        <p:txBody>
          <a:bodyPr wrap="square" rtlCol="0">
            <a:spAutoFit/>
          </a:bodyPr>
          <a:lstStyle/>
          <a:p>
            <a:pPr algn="just"/>
            <a:r>
              <a:rPr lang="en-ZA" sz="1400" dirty="0">
                <a:latin typeface="Arial" panose="020B0604020202020204" pitchFamily="34" charset="0"/>
                <a:cs typeface="Arial" panose="020B0604020202020204" pitchFamily="34" charset="0"/>
              </a:rPr>
              <a:t>The vision is to transform Soweto into a liveable city district in its own right with access to jobs and an array of urban amenities, economic opportunities and social services. </a:t>
            </a:r>
          </a:p>
          <a:p>
            <a:pPr algn="just"/>
            <a:endParaRPr lang="en-ZA" sz="1400" dirty="0">
              <a:latin typeface="Arial" panose="020B0604020202020204" pitchFamily="34" charset="0"/>
              <a:cs typeface="Arial" panose="020B0604020202020204" pitchFamily="34" charset="0"/>
            </a:endParaRPr>
          </a:p>
          <a:p>
            <a:pPr algn="just"/>
            <a:r>
              <a:rPr lang="en-ZA" sz="1400" dirty="0">
                <a:latin typeface="Arial" panose="020B0604020202020204" pitchFamily="34" charset="0"/>
                <a:cs typeface="Arial" panose="020B0604020202020204" pitchFamily="34" charset="0"/>
              </a:rPr>
              <a:t>To accommodate the mix land uses by taking advantage of the Precinct’s location in terms of the Baralink Node.</a:t>
            </a:r>
          </a:p>
          <a:p>
            <a:pPr algn="just"/>
            <a:endParaRPr lang="en-ZA" sz="1400" dirty="0">
              <a:latin typeface="Arial" panose="020B0604020202020204" pitchFamily="34" charset="0"/>
              <a:cs typeface="Arial" panose="020B0604020202020204" pitchFamily="34" charset="0"/>
            </a:endParaRPr>
          </a:p>
          <a:p>
            <a:pPr lvl="0" algn="just"/>
            <a:r>
              <a:rPr lang="en-ZA" sz="1400" dirty="0">
                <a:latin typeface="Arial" panose="020B0604020202020204" pitchFamily="34" charset="0"/>
                <a:cs typeface="Arial" panose="020B0604020202020204" pitchFamily="34" charset="0"/>
              </a:rPr>
              <a:t>Since this development is centred around the Orlando Dam and the Orlando Towers which are a colourful attraction and a popular spot for a range of adventures activities. The successful developer should take advantage of these icons as well as the location in terms of sports and recreational activities (canoeing, artisanal food  markets offering traditional cuisine, picnicking, bungee and base jumping, quad biking wall climbing, paint balling, zip lining </a:t>
            </a:r>
            <a:r>
              <a:rPr lang="en-ZA" sz="1400" dirty="0" err="1">
                <a:latin typeface="Arial" panose="020B0604020202020204" pitchFamily="34" charset="0"/>
                <a:cs typeface="Arial" panose="020B0604020202020204" pitchFamily="34" charset="0"/>
              </a:rPr>
              <a:t>etc</a:t>
            </a:r>
            <a:r>
              <a:rPr lang="en-ZA" sz="1400" dirty="0">
                <a:latin typeface="Arial" panose="020B0604020202020204" pitchFamily="34" charset="0"/>
                <a:cs typeface="Arial" panose="020B0604020202020204" pitchFamily="34" charset="0"/>
              </a:rPr>
              <a:t>)</a:t>
            </a:r>
          </a:p>
          <a:p>
            <a:pPr lvl="0" algn="just"/>
            <a:endParaRPr lang="en-ZA" sz="1400" dirty="0">
              <a:latin typeface="Arial" panose="020B0604020202020204" pitchFamily="34" charset="0"/>
              <a:cs typeface="Arial" panose="020B0604020202020204" pitchFamily="34" charset="0"/>
            </a:endParaRPr>
          </a:p>
          <a:p>
            <a:pPr lvl="0" algn="just"/>
            <a:r>
              <a:rPr lang="en-ZA" sz="1400" dirty="0">
                <a:latin typeface="Arial" panose="020B0604020202020204" pitchFamily="34" charset="0"/>
                <a:cs typeface="Arial" panose="020B0604020202020204" pitchFamily="34" charset="0"/>
              </a:rPr>
              <a:t>To accommodate medium to high density mixed income residential, student accommodation, retail, community facilities, recreation and public spaces within a well balanced and sustainable urban structure, well connected and accessible to the precincts within and the greater Soweto Region – a place to LIVE, WORK and PLAY.</a:t>
            </a:r>
          </a:p>
          <a:p>
            <a:pPr lvl="0" algn="just"/>
            <a:r>
              <a:rPr lang="en-ZA" sz="1400" dirty="0">
                <a:latin typeface="Arial" panose="020B0604020202020204" pitchFamily="34" charset="0"/>
                <a:cs typeface="Arial" panose="020B0604020202020204" pitchFamily="34" charset="0"/>
              </a:rPr>
              <a:t>To create a destination place for the local community, one the City can be proud of</a:t>
            </a:r>
          </a:p>
          <a:p>
            <a:pPr algn="just"/>
            <a:endParaRPr lang="en-ZA" sz="1100" dirty="0">
              <a:latin typeface="Arial" panose="020B0604020202020204" pitchFamily="34" charset="0"/>
              <a:cs typeface="Arial" panose="020B0604020202020204" pitchFamily="34" charset="0"/>
            </a:endParaRPr>
          </a:p>
          <a:p>
            <a:pPr algn="just"/>
            <a:endParaRPr lang="en-ZA" sz="1100" dirty="0">
              <a:latin typeface="Arial" panose="020B0604020202020204" pitchFamily="34" charset="0"/>
              <a:cs typeface="Arial" panose="020B0604020202020204" pitchFamily="34" charset="0"/>
            </a:endParaRPr>
          </a:p>
          <a:p>
            <a:endParaRPr lang="en-ZA" dirty="0"/>
          </a:p>
          <a:p>
            <a:endParaRPr lang="en-ZA" dirty="0"/>
          </a:p>
          <a:p>
            <a:r>
              <a:rPr lang="en-ZA" dirty="0"/>
              <a:t> </a:t>
            </a:r>
          </a:p>
          <a:p>
            <a:pPr marL="285750" indent="-285750">
              <a:buFont typeface="Courier New" panose="02070309020205020404" pitchFamily="49" charset="0"/>
              <a:buChar char="o"/>
            </a:pPr>
            <a:endParaRPr lang="en-ZA" dirty="0"/>
          </a:p>
          <a:p>
            <a:r>
              <a:rPr lang="en-ZA" dirty="0"/>
              <a:t> </a:t>
            </a:r>
          </a:p>
        </p:txBody>
      </p:sp>
      <p:sp>
        <p:nvSpPr>
          <p:cNvPr id="26" name="TextBox 54"/>
          <p:cNvSpPr txBox="1"/>
          <p:nvPr/>
        </p:nvSpPr>
        <p:spPr>
          <a:xfrm>
            <a:off x="362671" y="224040"/>
            <a:ext cx="8098877" cy="307777"/>
          </a:xfrm>
          <a:prstGeom prst="rect">
            <a:avLst/>
          </a:prstGeom>
        </p:spPr>
        <p:txBody>
          <a:bodyPr wrap="square" lIns="0" tIns="0" rIns="0" bIns="0" rtlCol="0" anchor="t">
            <a:spAutoFit/>
          </a:bodyPr>
          <a:lstStyle/>
          <a:p>
            <a:pPr>
              <a:lnSpc>
                <a:spcPts val="2363"/>
              </a:lnSpc>
            </a:pPr>
            <a:r>
              <a:rPr lang="en-US" sz="3600" b="1" dirty="0" smtClean="0">
                <a:latin typeface="Arial" panose="020B0604020202020204" pitchFamily="34" charset="0"/>
                <a:cs typeface="Arial" panose="020B0604020202020204" pitchFamily="34" charset="0"/>
              </a:rPr>
              <a:t>ORLANDO EKHAYA OBJECTIVES</a:t>
            </a:r>
            <a:r>
              <a:rPr lang="en-US" sz="2020" b="1" dirty="0" smtClean="0">
                <a:latin typeface="Garet 2"/>
              </a:rPr>
              <a:t>:</a:t>
            </a:r>
            <a:endParaRPr lang="en-US" sz="2020" b="1" dirty="0">
              <a:latin typeface="Garet 2"/>
            </a:endParaRPr>
          </a:p>
        </p:txBody>
      </p:sp>
      <p:pic>
        <p:nvPicPr>
          <p:cNvPr id="27" name="Picture 26" descr="File:174-free-google-maps-pointer.png - Wikimedia Common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5037" y="3282830"/>
            <a:ext cx="510597" cy="481330"/>
          </a:xfrm>
          <a:prstGeom prst="rect">
            <a:avLst/>
          </a:prstGeom>
        </p:spPr>
      </p:pic>
      <p:sp>
        <p:nvSpPr>
          <p:cNvPr id="57" name="Freeform 57"/>
          <p:cNvSpPr/>
          <p:nvPr/>
        </p:nvSpPr>
        <p:spPr>
          <a:xfrm>
            <a:off x="1597739" y="6205742"/>
            <a:ext cx="1327895" cy="652259"/>
          </a:xfrm>
          <a:custGeom>
            <a:avLst/>
            <a:gdLst/>
            <a:ahLst/>
            <a:cxnLst/>
            <a:rect l="l" t="t" r="r" b="b"/>
            <a:pathLst>
              <a:path w="2760709" h="1356053">
                <a:moveTo>
                  <a:pt x="0" y="0"/>
                </a:moveTo>
                <a:lnTo>
                  <a:pt x="2760709" y="0"/>
                </a:lnTo>
                <a:lnTo>
                  <a:pt x="2760709" y="1356053"/>
                </a:lnTo>
                <a:lnTo>
                  <a:pt x="0" y="1356053"/>
                </a:lnTo>
                <a:lnTo>
                  <a:pt x="0" y="0"/>
                </a:lnTo>
                <a:close/>
              </a:path>
            </a:pathLst>
          </a:custGeom>
          <a:blipFill>
            <a:blip r:embed="rId6"/>
            <a:stretch>
              <a:fillRect/>
            </a:stretch>
          </a:blipFill>
        </p:spPr>
      </p:sp>
      <p:sp>
        <p:nvSpPr>
          <p:cNvPr id="2" name="Slide Number Placeholder 1"/>
          <p:cNvSpPr>
            <a:spLocks noGrp="1"/>
          </p:cNvSpPr>
          <p:nvPr>
            <p:ph type="sldNum" sz="quarter" idx="12"/>
          </p:nvPr>
        </p:nvSpPr>
        <p:spPr/>
        <p:txBody>
          <a:bodyPr/>
          <a:lstStyle/>
          <a:p>
            <a:fld id="{4BA915EE-10CB-4CF1-8569-6154455DA573}" type="slidenum">
              <a:rPr lang="en-US" smtClean="0"/>
              <a:t>4</a:t>
            </a:fld>
            <a:endParaRPr lang="en-US"/>
          </a:p>
        </p:txBody>
      </p:sp>
    </p:spTree>
    <p:extLst>
      <p:ext uri="{BB962C8B-B14F-4D97-AF65-F5344CB8AC3E}">
        <p14:creationId xmlns:p14="http://schemas.microsoft.com/office/powerpoint/2010/main" val="2222830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20CA2-AFF2-2484-B6B5-B232BFAAFDB8}"/>
              </a:ext>
            </a:extLst>
          </p:cNvPr>
          <p:cNvSpPr>
            <a:spLocks noGrp="1"/>
          </p:cNvSpPr>
          <p:nvPr>
            <p:ph type="title"/>
          </p:nvPr>
        </p:nvSpPr>
        <p:spPr>
          <a:xfrm>
            <a:off x="1513368" y="169817"/>
            <a:ext cx="8902542" cy="861135"/>
          </a:xfrm>
        </p:spPr>
        <p:txBody>
          <a:bodyPr>
            <a:normAutofit/>
          </a:bodyPr>
          <a:lstStyle/>
          <a:p>
            <a:pPr algn="ctr"/>
            <a:r>
              <a:rPr lang="en-US" sz="2800" dirty="0" smtClean="0">
                <a:latin typeface="Arial Nova" panose="020B0504020202020204" pitchFamily="34" charset="0"/>
              </a:rPr>
              <a:t>Aerial map: ERF 13 ORLANDO EKHAYA</a:t>
            </a:r>
            <a:endParaRPr lang="en-US" sz="2800" dirty="0">
              <a:latin typeface="Arial Nova" panose="020B0504020202020204" pitchFamily="34" charset="0"/>
            </a:endParaRPr>
          </a:p>
        </p:txBody>
      </p:sp>
      <p:pic>
        <p:nvPicPr>
          <p:cNvPr id="4" name="Content Placeholder 4" descr="Shape, rectangle&#10;&#10;Description automatically generated">
            <a:extLst>
              <a:ext uri="{FF2B5EF4-FFF2-40B4-BE49-F238E27FC236}">
                <a16:creationId xmlns:a16="http://schemas.microsoft.com/office/drawing/2014/main" id="{E28360DE-C374-5BDF-EFF1-10776535C7AB}"/>
              </a:ext>
            </a:extLst>
          </p:cNvPr>
          <p:cNvPicPr>
            <a:picLocks noChangeAspect="1"/>
          </p:cNvPicPr>
          <p:nvPr/>
        </p:nvPicPr>
        <p:blipFill>
          <a:blip r:embed="rId2"/>
          <a:stretch>
            <a:fillRect/>
          </a:stretch>
        </p:blipFill>
        <p:spPr>
          <a:xfrm>
            <a:off x="88382" y="0"/>
            <a:ext cx="1746746" cy="6788130"/>
          </a:xfrm>
          <a:prstGeom prst="rect">
            <a:avLst/>
          </a:prstGeom>
        </p:spPr>
      </p:pic>
      <p:pic>
        <p:nvPicPr>
          <p:cNvPr id="8" name="Picture 7"/>
          <p:cNvPicPr>
            <a:picLocks noChangeAspect="1"/>
          </p:cNvPicPr>
          <p:nvPr/>
        </p:nvPicPr>
        <p:blipFill>
          <a:blip r:embed="rId3"/>
          <a:stretch>
            <a:fillRect/>
          </a:stretch>
        </p:blipFill>
        <p:spPr>
          <a:xfrm>
            <a:off x="1855042" y="1109225"/>
            <a:ext cx="8699637" cy="4569679"/>
          </a:xfrm>
          <a:prstGeom prst="rect">
            <a:avLst/>
          </a:prstGeom>
        </p:spPr>
      </p:pic>
      <p:grpSp>
        <p:nvGrpSpPr>
          <p:cNvPr id="7" name="Group 6"/>
          <p:cNvGrpSpPr/>
          <p:nvPr/>
        </p:nvGrpSpPr>
        <p:grpSpPr>
          <a:xfrm>
            <a:off x="10587062" y="0"/>
            <a:ext cx="1604938" cy="2307251"/>
            <a:chOff x="5370454" y="1716452"/>
            <a:chExt cx="6127582" cy="57568"/>
          </a:xfrm>
        </p:grpSpPr>
        <p:sp>
          <p:nvSpPr>
            <p:cNvPr id="9" name="Rectangle 8"/>
            <p:cNvSpPr/>
            <p:nvPr/>
          </p:nvSpPr>
          <p:spPr>
            <a:xfrm flipV="1">
              <a:off x="5370454" y="1728301"/>
              <a:ext cx="1228466" cy="45719"/>
            </a:xfrm>
            <a:prstGeom prst="rect">
              <a:avLst/>
            </a:prstGeom>
            <a:solidFill>
              <a:srgbClr val="FF330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p:cNvSpPr/>
            <p:nvPr/>
          </p:nvSpPr>
          <p:spPr>
            <a:xfrm flipV="1">
              <a:off x="6598920" y="1716453"/>
              <a:ext cx="1228466" cy="45719"/>
            </a:xfrm>
            <a:prstGeom prst="rect">
              <a:avLst/>
            </a:prstGeom>
            <a:solidFill>
              <a:srgbClr val="660033">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p:cNvSpPr/>
            <p:nvPr/>
          </p:nvSpPr>
          <p:spPr>
            <a:xfrm flipV="1">
              <a:off x="7827386" y="1728301"/>
              <a:ext cx="1228466" cy="45719"/>
            </a:xfrm>
            <a:prstGeom prst="rect">
              <a:avLst/>
            </a:prstGeom>
            <a:solidFill>
              <a:schemeClr val="tx1">
                <a:lumMod val="65000"/>
                <a:lumOff val="35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p:cNvSpPr/>
            <p:nvPr/>
          </p:nvSpPr>
          <p:spPr>
            <a:xfrm flipV="1">
              <a:off x="9055852" y="1716452"/>
              <a:ext cx="1228466" cy="45719"/>
            </a:xfrm>
            <a:prstGeom prst="rect">
              <a:avLst/>
            </a:prstGeom>
            <a:solidFill>
              <a:srgbClr val="067471">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p:cNvSpPr/>
            <p:nvPr/>
          </p:nvSpPr>
          <p:spPr>
            <a:xfrm flipV="1">
              <a:off x="10269570" y="1728301"/>
              <a:ext cx="1228466" cy="45719"/>
            </a:xfrm>
            <a:prstGeom prst="rect">
              <a:avLst/>
            </a:prstGeom>
            <a:solidFill>
              <a:srgbClr val="FFC0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 name="Slide Number Placeholder 2"/>
          <p:cNvSpPr>
            <a:spLocks noGrp="1"/>
          </p:cNvSpPr>
          <p:nvPr>
            <p:ph type="sldNum" sz="quarter" idx="12"/>
          </p:nvPr>
        </p:nvSpPr>
        <p:spPr/>
        <p:txBody>
          <a:bodyPr/>
          <a:lstStyle/>
          <a:p>
            <a:fld id="{4BA915EE-10CB-4CF1-8569-6154455DA573}" type="slidenum">
              <a:rPr lang="en-US" smtClean="0"/>
              <a:t>5</a:t>
            </a:fld>
            <a:endParaRPr lang="en-US"/>
          </a:p>
        </p:txBody>
      </p:sp>
    </p:spTree>
    <p:extLst>
      <p:ext uri="{BB962C8B-B14F-4D97-AF65-F5344CB8AC3E}">
        <p14:creationId xmlns:p14="http://schemas.microsoft.com/office/powerpoint/2010/main" val="39297533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20CA2-AFF2-2484-B6B5-B232BFAAFDB8}"/>
              </a:ext>
            </a:extLst>
          </p:cNvPr>
          <p:cNvSpPr>
            <a:spLocks noGrp="1"/>
          </p:cNvSpPr>
          <p:nvPr>
            <p:ph type="title"/>
          </p:nvPr>
        </p:nvSpPr>
        <p:spPr>
          <a:xfrm>
            <a:off x="1448529" y="169817"/>
            <a:ext cx="8902542" cy="861135"/>
          </a:xfrm>
        </p:spPr>
        <p:txBody>
          <a:bodyPr>
            <a:normAutofit/>
          </a:bodyPr>
          <a:lstStyle/>
          <a:p>
            <a:pPr algn="ctr"/>
            <a:r>
              <a:rPr lang="en-US" sz="2800" dirty="0" smtClean="0">
                <a:latin typeface="Arial Nova" panose="020B0504020202020204" pitchFamily="34" charset="0"/>
              </a:rPr>
              <a:t>Aerial map: ERF 14 ORLANDO EKHAYA</a:t>
            </a:r>
            <a:endParaRPr lang="en-US" sz="2800" dirty="0">
              <a:latin typeface="Arial Nova" panose="020B0504020202020204" pitchFamily="34" charset="0"/>
            </a:endParaRPr>
          </a:p>
        </p:txBody>
      </p:sp>
      <p:pic>
        <p:nvPicPr>
          <p:cNvPr id="4" name="Content Placeholder 4" descr="Shape, rectangle&#10;&#10;Description automatically generated">
            <a:extLst>
              <a:ext uri="{FF2B5EF4-FFF2-40B4-BE49-F238E27FC236}">
                <a16:creationId xmlns:a16="http://schemas.microsoft.com/office/drawing/2014/main" id="{E28360DE-C374-5BDF-EFF1-10776535C7AB}"/>
              </a:ext>
            </a:extLst>
          </p:cNvPr>
          <p:cNvPicPr>
            <a:picLocks noChangeAspect="1"/>
          </p:cNvPicPr>
          <p:nvPr/>
        </p:nvPicPr>
        <p:blipFill>
          <a:blip r:embed="rId2"/>
          <a:stretch>
            <a:fillRect/>
          </a:stretch>
        </p:blipFill>
        <p:spPr>
          <a:xfrm>
            <a:off x="-12192" y="-12192"/>
            <a:ext cx="1746746" cy="6788130"/>
          </a:xfrm>
          <a:prstGeom prst="rect">
            <a:avLst/>
          </a:prstGeom>
        </p:spPr>
      </p:pic>
      <p:pic>
        <p:nvPicPr>
          <p:cNvPr id="3" name="Picture 2"/>
          <p:cNvPicPr>
            <a:picLocks noChangeAspect="1"/>
          </p:cNvPicPr>
          <p:nvPr/>
        </p:nvPicPr>
        <p:blipFill>
          <a:blip r:embed="rId3"/>
          <a:stretch>
            <a:fillRect/>
          </a:stretch>
        </p:blipFill>
        <p:spPr>
          <a:xfrm>
            <a:off x="1734554" y="1030952"/>
            <a:ext cx="8775907" cy="4809392"/>
          </a:xfrm>
          <a:prstGeom prst="rect">
            <a:avLst/>
          </a:prstGeom>
        </p:spPr>
      </p:pic>
      <p:grpSp>
        <p:nvGrpSpPr>
          <p:cNvPr id="7" name="Group 6"/>
          <p:cNvGrpSpPr/>
          <p:nvPr/>
        </p:nvGrpSpPr>
        <p:grpSpPr>
          <a:xfrm>
            <a:off x="10605013" y="0"/>
            <a:ext cx="1604938" cy="2307251"/>
            <a:chOff x="5370454" y="1716452"/>
            <a:chExt cx="6127582" cy="57568"/>
          </a:xfrm>
        </p:grpSpPr>
        <p:sp>
          <p:nvSpPr>
            <p:cNvPr id="8" name="Rectangle 7"/>
            <p:cNvSpPr/>
            <p:nvPr/>
          </p:nvSpPr>
          <p:spPr>
            <a:xfrm flipV="1">
              <a:off x="5370454" y="1728301"/>
              <a:ext cx="1228466" cy="45719"/>
            </a:xfrm>
            <a:prstGeom prst="rect">
              <a:avLst/>
            </a:prstGeom>
            <a:solidFill>
              <a:srgbClr val="FF330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flipV="1">
              <a:off x="6598920" y="1716453"/>
              <a:ext cx="1228466" cy="45719"/>
            </a:xfrm>
            <a:prstGeom prst="rect">
              <a:avLst/>
            </a:prstGeom>
            <a:solidFill>
              <a:srgbClr val="660033">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p:cNvSpPr/>
            <p:nvPr/>
          </p:nvSpPr>
          <p:spPr>
            <a:xfrm flipV="1">
              <a:off x="7827386" y="1728301"/>
              <a:ext cx="1228466" cy="45719"/>
            </a:xfrm>
            <a:prstGeom prst="rect">
              <a:avLst/>
            </a:prstGeom>
            <a:solidFill>
              <a:schemeClr val="tx1">
                <a:lumMod val="65000"/>
                <a:lumOff val="35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p:cNvSpPr/>
            <p:nvPr/>
          </p:nvSpPr>
          <p:spPr>
            <a:xfrm flipV="1">
              <a:off x="9055852" y="1716452"/>
              <a:ext cx="1228466" cy="45719"/>
            </a:xfrm>
            <a:prstGeom prst="rect">
              <a:avLst/>
            </a:prstGeom>
            <a:solidFill>
              <a:srgbClr val="067471">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p:cNvSpPr/>
            <p:nvPr/>
          </p:nvSpPr>
          <p:spPr>
            <a:xfrm flipV="1">
              <a:off x="10269570" y="1728301"/>
              <a:ext cx="1228466" cy="45719"/>
            </a:xfrm>
            <a:prstGeom prst="rect">
              <a:avLst/>
            </a:prstGeom>
            <a:solidFill>
              <a:srgbClr val="FFC0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5" name="Slide Number Placeholder 4"/>
          <p:cNvSpPr>
            <a:spLocks noGrp="1"/>
          </p:cNvSpPr>
          <p:nvPr>
            <p:ph type="sldNum" sz="quarter" idx="12"/>
          </p:nvPr>
        </p:nvSpPr>
        <p:spPr/>
        <p:txBody>
          <a:bodyPr/>
          <a:lstStyle/>
          <a:p>
            <a:fld id="{4BA915EE-10CB-4CF1-8569-6154455DA573}" type="slidenum">
              <a:rPr lang="en-US" smtClean="0"/>
              <a:t>6</a:t>
            </a:fld>
            <a:endParaRPr lang="en-US"/>
          </a:p>
        </p:txBody>
      </p:sp>
    </p:spTree>
    <p:extLst>
      <p:ext uri="{BB962C8B-B14F-4D97-AF65-F5344CB8AC3E}">
        <p14:creationId xmlns:p14="http://schemas.microsoft.com/office/powerpoint/2010/main" val="38325284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20CA2-AFF2-2484-B6B5-B232BFAAFDB8}"/>
              </a:ext>
            </a:extLst>
          </p:cNvPr>
          <p:cNvSpPr>
            <a:spLocks noGrp="1"/>
          </p:cNvSpPr>
          <p:nvPr>
            <p:ph type="title"/>
          </p:nvPr>
        </p:nvSpPr>
        <p:spPr>
          <a:xfrm>
            <a:off x="1411730" y="169817"/>
            <a:ext cx="8902542" cy="861135"/>
          </a:xfrm>
        </p:spPr>
        <p:txBody>
          <a:bodyPr>
            <a:normAutofit/>
          </a:bodyPr>
          <a:lstStyle/>
          <a:p>
            <a:pPr algn="ctr"/>
            <a:r>
              <a:rPr lang="en-US" sz="2800" dirty="0" smtClean="0">
                <a:latin typeface="Arial Nova" panose="020B0504020202020204" pitchFamily="34" charset="0"/>
              </a:rPr>
              <a:t>Aerial map: ERF 15 ORLANDO EKHAYA</a:t>
            </a:r>
            <a:endParaRPr lang="en-US" sz="2800" dirty="0">
              <a:latin typeface="Arial Nova" panose="020B0504020202020204" pitchFamily="34" charset="0"/>
            </a:endParaRPr>
          </a:p>
        </p:txBody>
      </p:sp>
      <p:pic>
        <p:nvPicPr>
          <p:cNvPr id="4" name="Content Placeholder 4" descr="Shape, rectangle&#10;&#10;Description automatically generated">
            <a:extLst>
              <a:ext uri="{FF2B5EF4-FFF2-40B4-BE49-F238E27FC236}">
                <a16:creationId xmlns:a16="http://schemas.microsoft.com/office/drawing/2014/main" id="{E28360DE-C374-5BDF-EFF1-10776535C7AB}"/>
              </a:ext>
            </a:extLst>
          </p:cNvPr>
          <p:cNvPicPr>
            <a:picLocks noChangeAspect="1"/>
          </p:cNvPicPr>
          <p:nvPr/>
        </p:nvPicPr>
        <p:blipFill>
          <a:blip r:embed="rId2"/>
          <a:stretch>
            <a:fillRect/>
          </a:stretch>
        </p:blipFill>
        <p:spPr>
          <a:xfrm>
            <a:off x="-12192" y="-12192"/>
            <a:ext cx="1746746" cy="6788130"/>
          </a:xfrm>
          <a:prstGeom prst="rect">
            <a:avLst/>
          </a:prstGeom>
        </p:spPr>
      </p:pic>
      <p:pic>
        <p:nvPicPr>
          <p:cNvPr id="3" name="Picture 2"/>
          <p:cNvPicPr>
            <a:picLocks noChangeAspect="1"/>
          </p:cNvPicPr>
          <p:nvPr/>
        </p:nvPicPr>
        <p:blipFill>
          <a:blip r:embed="rId3"/>
          <a:stretch>
            <a:fillRect/>
          </a:stretch>
        </p:blipFill>
        <p:spPr>
          <a:xfrm>
            <a:off x="1733490" y="1030952"/>
            <a:ext cx="8803285" cy="4976447"/>
          </a:xfrm>
          <a:prstGeom prst="rect">
            <a:avLst/>
          </a:prstGeom>
        </p:spPr>
      </p:pic>
      <p:grpSp>
        <p:nvGrpSpPr>
          <p:cNvPr id="7" name="Group 6"/>
          <p:cNvGrpSpPr/>
          <p:nvPr/>
        </p:nvGrpSpPr>
        <p:grpSpPr>
          <a:xfrm>
            <a:off x="10587062" y="0"/>
            <a:ext cx="1604938" cy="2307251"/>
            <a:chOff x="5370454" y="1716452"/>
            <a:chExt cx="6127582" cy="57568"/>
          </a:xfrm>
        </p:grpSpPr>
        <p:sp>
          <p:nvSpPr>
            <p:cNvPr id="8" name="Rectangle 7"/>
            <p:cNvSpPr/>
            <p:nvPr/>
          </p:nvSpPr>
          <p:spPr>
            <a:xfrm flipV="1">
              <a:off x="5370454" y="1728301"/>
              <a:ext cx="1228466" cy="45719"/>
            </a:xfrm>
            <a:prstGeom prst="rect">
              <a:avLst/>
            </a:prstGeom>
            <a:solidFill>
              <a:srgbClr val="FF330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flipV="1">
              <a:off x="6598920" y="1716453"/>
              <a:ext cx="1228466" cy="45719"/>
            </a:xfrm>
            <a:prstGeom prst="rect">
              <a:avLst/>
            </a:prstGeom>
            <a:solidFill>
              <a:srgbClr val="660033">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p:cNvSpPr/>
            <p:nvPr/>
          </p:nvSpPr>
          <p:spPr>
            <a:xfrm flipV="1">
              <a:off x="7827386" y="1728301"/>
              <a:ext cx="1228466" cy="45719"/>
            </a:xfrm>
            <a:prstGeom prst="rect">
              <a:avLst/>
            </a:prstGeom>
            <a:solidFill>
              <a:schemeClr val="tx1">
                <a:lumMod val="65000"/>
                <a:lumOff val="35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p:cNvSpPr/>
            <p:nvPr/>
          </p:nvSpPr>
          <p:spPr>
            <a:xfrm flipV="1">
              <a:off x="9055852" y="1716452"/>
              <a:ext cx="1228466" cy="45719"/>
            </a:xfrm>
            <a:prstGeom prst="rect">
              <a:avLst/>
            </a:prstGeom>
            <a:solidFill>
              <a:srgbClr val="067471">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p:cNvSpPr/>
            <p:nvPr/>
          </p:nvSpPr>
          <p:spPr>
            <a:xfrm flipV="1">
              <a:off x="10269570" y="1728301"/>
              <a:ext cx="1228466" cy="45719"/>
            </a:xfrm>
            <a:prstGeom prst="rect">
              <a:avLst/>
            </a:prstGeom>
            <a:solidFill>
              <a:srgbClr val="FFC0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5" name="Slide Number Placeholder 4"/>
          <p:cNvSpPr>
            <a:spLocks noGrp="1"/>
          </p:cNvSpPr>
          <p:nvPr>
            <p:ph type="sldNum" sz="quarter" idx="12"/>
          </p:nvPr>
        </p:nvSpPr>
        <p:spPr/>
        <p:txBody>
          <a:bodyPr/>
          <a:lstStyle/>
          <a:p>
            <a:fld id="{4BA915EE-10CB-4CF1-8569-6154455DA573}" type="slidenum">
              <a:rPr lang="en-US" smtClean="0"/>
              <a:t>7</a:t>
            </a:fld>
            <a:endParaRPr lang="en-US"/>
          </a:p>
        </p:txBody>
      </p:sp>
    </p:spTree>
    <p:extLst>
      <p:ext uri="{BB962C8B-B14F-4D97-AF65-F5344CB8AC3E}">
        <p14:creationId xmlns:p14="http://schemas.microsoft.com/office/powerpoint/2010/main" val="31552976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20CA2-AFF2-2484-B6B5-B232BFAAFDB8}"/>
              </a:ext>
            </a:extLst>
          </p:cNvPr>
          <p:cNvSpPr>
            <a:spLocks noGrp="1"/>
          </p:cNvSpPr>
          <p:nvPr>
            <p:ph type="title"/>
          </p:nvPr>
        </p:nvSpPr>
        <p:spPr>
          <a:xfrm>
            <a:off x="1345541" y="201461"/>
            <a:ext cx="8902542" cy="861135"/>
          </a:xfrm>
        </p:spPr>
        <p:txBody>
          <a:bodyPr>
            <a:normAutofit/>
          </a:bodyPr>
          <a:lstStyle/>
          <a:p>
            <a:pPr algn="ctr"/>
            <a:r>
              <a:rPr lang="en-US" sz="2800" dirty="0" smtClean="0">
                <a:latin typeface="Arial Nova" panose="020B0504020202020204" pitchFamily="34" charset="0"/>
              </a:rPr>
              <a:t>Aerial map: ERF 16 ORLANDO EKHAYA</a:t>
            </a:r>
            <a:endParaRPr lang="en-US" sz="2800" dirty="0">
              <a:latin typeface="Arial Nova" panose="020B0504020202020204" pitchFamily="34" charset="0"/>
            </a:endParaRPr>
          </a:p>
        </p:txBody>
      </p:sp>
      <p:pic>
        <p:nvPicPr>
          <p:cNvPr id="4" name="Content Placeholder 4" descr="Shape, rectangle&#10;&#10;Description automatically generated">
            <a:extLst>
              <a:ext uri="{FF2B5EF4-FFF2-40B4-BE49-F238E27FC236}">
                <a16:creationId xmlns:a16="http://schemas.microsoft.com/office/drawing/2014/main" id="{E28360DE-C374-5BDF-EFF1-10776535C7AB}"/>
              </a:ext>
            </a:extLst>
          </p:cNvPr>
          <p:cNvPicPr>
            <a:picLocks noChangeAspect="1"/>
          </p:cNvPicPr>
          <p:nvPr/>
        </p:nvPicPr>
        <p:blipFill>
          <a:blip r:embed="rId2"/>
          <a:stretch>
            <a:fillRect/>
          </a:stretch>
        </p:blipFill>
        <p:spPr>
          <a:xfrm>
            <a:off x="-12192" y="-12192"/>
            <a:ext cx="1746746" cy="6788130"/>
          </a:xfrm>
          <a:prstGeom prst="rect">
            <a:avLst/>
          </a:prstGeom>
        </p:spPr>
      </p:pic>
      <p:pic>
        <p:nvPicPr>
          <p:cNvPr id="5" name="Picture 4"/>
          <p:cNvPicPr>
            <a:picLocks noChangeAspect="1"/>
          </p:cNvPicPr>
          <p:nvPr/>
        </p:nvPicPr>
        <p:blipFill>
          <a:blip r:embed="rId3"/>
          <a:stretch>
            <a:fillRect/>
          </a:stretch>
        </p:blipFill>
        <p:spPr>
          <a:xfrm>
            <a:off x="1734554" y="1127965"/>
            <a:ext cx="8734715" cy="4721469"/>
          </a:xfrm>
          <a:prstGeom prst="rect">
            <a:avLst/>
          </a:prstGeom>
        </p:spPr>
      </p:pic>
      <p:grpSp>
        <p:nvGrpSpPr>
          <p:cNvPr id="7" name="Group 6"/>
          <p:cNvGrpSpPr/>
          <p:nvPr/>
        </p:nvGrpSpPr>
        <p:grpSpPr>
          <a:xfrm>
            <a:off x="10569843" y="49011"/>
            <a:ext cx="1604938" cy="2307251"/>
            <a:chOff x="5370454" y="1716452"/>
            <a:chExt cx="6127582" cy="57568"/>
          </a:xfrm>
        </p:grpSpPr>
        <p:sp>
          <p:nvSpPr>
            <p:cNvPr id="8" name="Rectangle 7"/>
            <p:cNvSpPr/>
            <p:nvPr/>
          </p:nvSpPr>
          <p:spPr>
            <a:xfrm flipV="1">
              <a:off x="5370454" y="1728301"/>
              <a:ext cx="1228466" cy="45719"/>
            </a:xfrm>
            <a:prstGeom prst="rect">
              <a:avLst/>
            </a:prstGeom>
            <a:solidFill>
              <a:srgbClr val="FF330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flipV="1">
              <a:off x="6598920" y="1716453"/>
              <a:ext cx="1228466" cy="45719"/>
            </a:xfrm>
            <a:prstGeom prst="rect">
              <a:avLst/>
            </a:prstGeom>
            <a:solidFill>
              <a:srgbClr val="660033">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p:cNvSpPr/>
            <p:nvPr/>
          </p:nvSpPr>
          <p:spPr>
            <a:xfrm flipV="1">
              <a:off x="7827386" y="1728301"/>
              <a:ext cx="1228466" cy="45719"/>
            </a:xfrm>
            <a:prstGeom prst="rect">
              <a:avLst/>
            </a:prstGeom>
            <a:solidFill>
              <a:schemeClr val="tx1">
                <a:lumMod val="65000"/>
                <a:lumOff val="35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p:cNvSpPr/>
            <p:nvPr/>
          </p:nvSpPr>
          <p:spPr>
            <a:xfrm flipV="1">
              <a:off x="9055852" y="1716452"/>
              <a:ext cx="1228466" cy="45719"/>
            </a:xfrm>
            <a:prstGeom prst="rect">
              <a:avLst/>
            </a:prstGeom>
            <a:solidFill>
              <a:srgbClr val="067471">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p:cNvSpPr/>
            <p:nvPr/>
          </p:nvSpPr>
          <p:spPr>
            <a:xfrm flipV="1">
              <a:off x="10269570" y="1728301"/>
              <a:ext cx="1228466" cy="45719"/>
            </a:xfrm>
            <a:prstGeom prst="rect">
              <a:avLst/>
            </a:prstGeom>
            <a:solidFill>
              <a:srgbClr val="FFC0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 name="Slide Number Placeholder 2"/>
          <p:cNvSpPr>
            <a:spLocks noGrp="1"/>
          </p:cNvSpPr>
          <p:nvPr>
            <p:ph type="sldNum" sz="quarter" idx="12"/>
          </p:nvPr>
        </p:nvSpPr>
        <p:spPr/>
        <p:txBody>
          <a:bodyPr/>
          <a:lstStyle/>
          <a:p>
            <a:fld id="{4BA915EE-10CB-4CF1-8569-6154455DA573}" type="slidenum">
              <a:rPr lang="en-US" smtClean="0"/>
              <a:t>8</a:t>
            </a:fld>
            <a:endParaRPr lang="en-US"/>
          </a:p>
        </p:txBody>
      </p:sp>
    </p:spTree>
    <p:extLst>
      <p:ext uri="{BB962C8B-B14F-4D97-AF65-F5344CB8AC3E}">
        <p14:creationId xmlns:p14="http://schemas.microsoft.com/office/powerpoint/2010/main" val="29103459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20CA2-AFF2-2484-B6B5-B232BFAAFDB8}"/>
              </a:ext>
            </a:extLst>
          </p:cNvPr>
          <p:cNvSpPr>
            <a:spLocks noGrp="1"/>
          </p:cNvSpPr>
          <p:nvPr>
            <p:ph type="title"/>
          </p:nvPr>
        </p:nvSpPr>
        <p:spPr>
          <a:xfrm>
            <a:off x="1835128" y="-228522"/>
            <a:ext cx="9062918" cy="931907"/>
          </a:xfrm>
        </p:spPr>
        <p:txBody>
          <a:bodyPr>
            <a:normAutofit/>
          </a:bodyPr>
          <a:lstStyle/>
          <a:p>
            <a:pPr algn="ctr"/>
            <a:r>
              <a:rPr lang="en-US" sz="2800" dirty="0" smtClean="0">
                <a:latin typeface="Arial" panose="020B0604020202020204" pitchFamily="34" charset="0"/>
                <a:cs typeface="Arial" panose="020B0604020202020204" pitchFamily="34" charset="0"/>
              </a:rPr>
              <a:t>ERF 13 ORLANDO EKHAYA</a:t>
            </a:r>
            <a:endParaRPr lang="en-US" sz="2800" dirty="0">
              <a:latin typeface="Arial" panose="020B0604020202020204" pitchFamily="34" charset="0"/>
              <a:cs typeface="Arial" panose="020B0604020202020204" pitchFamily="34" charset="0"/>
            </a:endParaRPr>
          </a:p>
        </p:txBody>
      </p:sp>
      <p:pic>
        <p:nvPicPr>
          <p:cNvPr id="4" name="Content Placeholder 4" descr="Shape, rectangle&#10;&#10;Description automatically generated">
            <a:extLst>
              <a:ext uri="{FF2B5EF4-FFF2-40B4-BE49-F238E27FC236}">
                <a16:creationId xmlns:a16="http://schemas.microsoft.com/office/drawing/2014/main" id="{E28360DE-C374-5BDF-EFF1-10776535C7AB}"/>
              </a:ext>
            </a:extLst>
          </p:cNvPr>
          <p:cNvPicPr>
            <a:picLocks noChangeAspect="1"/>
          </p:cNvPicPr>
          <p:nvPr/>
        </p:nvPicPr>
        <p:blipFill>
          <a:blip r:embed="rId2"/>
          <a:stretch>
            <a:fillRect/>
          </a:stretch>
        </p:blipFill>
        <p:spPr>
          <a:xfrm>
            <a:off x="-12192" y="-12193"/>
            <a:ext cx="1590299" cy="8164171"/>
          </a:xfrm>
          <a:prstGeom prst="rect">
            <a:avLst/>
          </a:prstGeom>
        </p:spPr>
      </p:pic>
      <p:graphicFrame>
        <p:nvGraphicFramePr>
          <p:cNvPr id="13" name="Table 12"/>
          <p:cNvGraphicFramePr>
            <a:graphicFrameLocks noGrp="1"/>
          </p:cNvGraphicFramePr>
          <p:nvPr>
            <p:extLst>
              <p:ext uri="{D42A27DB-BD31-4B8C-83A1-F6EECF244321}">
                <p14:modId xmlns:p14="http://schemas.microsoft.com/office/powerpoint/2010/main" val="1760257783"/>
              </p:ext>
            </p:extLst>
          </p:nvPr>
        </p:nvGraphicFramePr>
        <p:xfrm>
          <a:off x="5271130" y="703386"/>
          <a:ext cx="6402710" cy="6128491"/>
        </p:xfrm>
        <a:graphic>
          <a:graphicData uri="http://schemas.openxmlformats.org/drawingml/2006/table">
            <a:tbl>
              <a:tblPr firstRow="1" firstCol="1" bandRow="1">
                <a:tableStyleId>{7DF18680-E054-41AD-8BC1-D1AEF772440D}</a:tableStyleId>
              </a:tblPr>
              <a:tblGrid>
                <a:gridCol w="1989812">
                  <a:extLst>
                    <a:ext uri="{9D8B030D-6E8A-4147-A177-3AD203B41FA5}">
                      <a16:colId xmlns:a16="http://schemas.microsoft.com/office/drawing/2014/main" val="1563029105"/>
                    </a:ext>
                  </a:extLst>
                </a:gridCol>
                <a:gridCol w="4412898">
                  <a:extLst>
                    <a:ext uri="{9D8B030D-6E8A-4147-A177-3AD203B41FA5}">
                      <a16:colId xmlns:a16="http://schemas.microsoft.com/office/drawing/2014/main" val="99275706"/>
                    </a:ext>
                  </a:extLst>
                </a:gridCol>
              </a:tblGrid>
              <a:tr h="1425945">
                <a:tc>
                  <a:txBody>
                    <a:bodyPr/>
                    <a:lstStyle/>
                    <a:p>
                      <a:pPr marL="457200" algn="l">
                        <a:lnSpc>
                          <a:spcPct val="115000"/>
                        </a:lnSpc>
                        <a:spcAft>
                          <a:spcPts val="0"/>
                        </a:spcAft>
                      </a:pPr>
                      <a:r>
                        <a:rPr lang="en-GB" sz="1200" b="1" dirty="0">
                          <a:solidFill>
                            <a:schemeClr val="tx1"/>
                          </a:solidFill>
                          <a:effectLst/>
                          <a:latin typeface="Arial Nova" panose="020B0504020202020204" pitchFamily="34" charset="0"/>
                        </a:rPr>
                        <a:t>LOCATION</a:t>
                      </a:r>
                      <a:endParaRPr lang="en-ZA" sz="1200" b="1" dirty="0">
                        <a:solidFill>
                          <a:schemeClr val="tx1"/>
                        </a:solidFill>
                        <a:effectLst/>
                        <a:latin typeface="Arial Nova" panose="020B0504020202020204" pitchFamily="34" charset="0"/>
                        <a:ea typeface="Times New Roman" panose="02020603050405020304" pitchFamily="18" charset="0"/>
                        <a:cs typeface="Times New Roman" panose="02020603050405020304" pitchFamily="18" charset="0"/>
                      </a:endParaRPr>
                    </a:p>
                  </a:txBody>
                  <a:tcPr marL="67905" marR="67905" marT="0" marB="0" anchor="ctr"/>
                </a:tc>
                <a:tc>
                  <a:txBody>
                    <a:bodyPr/>
                    <a:lstStyle/>
                    <a:p>
                      <a:pPr algn="just"/>
                      <a:r>
                        <a:rPr lang="en-GB" sz="1200" b="0" kern="1200" baseline="0" dirty="0" smtClean="0">
                          <a:solidFill>
                            <a:schemeClr val="tx1"/>
                          </a:solidFill>
                          <a:effectLst/>
                          <a:latin typeface="+mn-lt"/>
                          <a:ea typeface="+mn-ea"/>
                          <a:cs typeface="+mn-cs"/>
                        </a:rPr>
                        <a:t>The site is </a:t>
                      </a:r>
                      <a:r>
                        <a:rPr lang="en-GB" sz="1200" b="0" kern="1200" dirty="0" smtClean="0">
                          <a:solidFill>
                            <a:schemeClr val="tx1"/>
                          </a:solidFill>
                          <a:effectLst/>
                          <a:latin typeface="+mn-lt"/>
                          <a:ea typeface="+mn-ea"/>
                          <a:cs typeface="+mn-cs"/>
                        </a:rPr>
                        <a:t> located on Basil Road, along Chris Hani Drive between the </a:t>
                      </a:r>
                      <a:r>
                        <a:rPr lang="en-GB" sz="1200" b="0" kern="1200" dirty="0" err="1" smtClean="0">
                          <a:solidFill>
                            <a:schemeClr val="tx1"/>
                          </a:solidFill>
                          <a:effectLst/>
                          <a:latin typeface="+mn-lt"/>
                          <a:ea typeface="+mn-ea"/>
                          <a:cs typeface="+mn-cs"/>
                        </a:rPr>
                        <a:t>Baralink</a:t>
                      </a:r>
                      <a:r>
                        <a:rPr lang="en-GB" sz="1200" b="0" kern="1200" dirty="0" smtClean="0">
                          <a:solidFill>
                            <a:schemeClr val="tx1"/>
                          </a:solidFill>
                          <a:effectLst/>
                          <a:latin typeface="+mn-lt"/>
                          <a:ea typeface="+mn-ea"/>
                          <a:cs typeface="+mn-cs"/>
                        </a:rPr>
                        <a:t> Node in the east and the </a:t>
                      </a:r>
                      <a:r>
                        <a:rPr lang="en-GB" sz="1200" b="0" kern="1200" dirty="0" err="1" smtClean="0">
                          <a:solidFill>
                            <a:schemeClr val="tx1"/>
                          </a:solidFill>
                          <a:effectLst/>
                          <a:latin typeface="+mn-lt"/>
                          <a:ea typeface="+mn-ea"/>
                          <a:cs typeface="+mn-cs"/>
                        </a:rPr>
                        <a:t>Klipspruit</a:t>
                      </a:r>
                      <a:r>
                        <a:rPr lang="en-GB" sz="1200" b="0" kern="1200" dirty="0" smtClean="0">
                          <a:solidFill>
                            <a:schemeClr val="tx1"/>
                          </a:solidFill>
                          <a:effectLst/>
                          <a:latin typeface="+mn-lt"/>
                          <a:ea typeface="+mn-ea"/>
                          <a:cs typeface="+mn-cs"/>
                        </a:rPr>
                        <a:t> Valley with </a:t>
                      </a:r>
                      <a:r>
                        <a:rPr lang="en-GB" sz="1200" b="0" kern="1200" dirty="0" err="1" smtClean="0">
                          <a:solidFill>
                            <a:schemeClr val="tx1"/>
                          </a:solidFill>
                          <a:effectLst/>
                          <a:latin typeface="+mn-lt"/>
                          <a:ea typeface="+mn-ea"/>
                          <a:cs typeface="+mn-cs"/>
                        </a:rPr>
                        <a:t>Maponya</a:t>
                      </a:r>
                      <a:r>
                        <a:rPr lang="en-GB" sz="1200" b="0" kern="1200" dirty="0" smtClean="0">
                          <a:solidFill>
                            <a:schemeClr val="tx1"/>
                          </a:solidFill>
                          <a:effectLst/>
                          <a:latin typeface="+mn-lt"/>
                          <a:ea typeface="+mn-ea"/>
                          <a:cs typeface="+mn-cs"/>
                        </a:rPr>
                        <a:t> Mall and the </a:t>
                      </a:r>
                      <a:r>
                        <a:rPr lang="en-GB" sz="1200" b="0" kern="1200" dirty="0" err="1" smtClean="0">
                          <a:solidFill>
                            <a:schemeClr val="tx1"/>
                          </a:solidFill>
                          <a:effectLst/>
                          <a:latin typeface="+mn-lt"/>
                          <a:ea typeface="+mn-ea"/>
                          <a:cs typeface="+mn-cs"/>
                        </a:rPr>
                        <a:t>Nancefield</a:t>
                      </a:r>
                      <a:r>
                        <a:rPr lang="en-GB" sz="1200" b="0" kern="1200" dirty="0" smtClean="0">
                          <a:solidFill>
                            <a:schemeClr val="tx1"/>
                          </a:solidFill>
                          <a:effectLst/>
                          <a:latin typeface="+mn-lt"/>
                          <a:ea typeface="+mn-ea"/>
                          <a:cs typeface="+mn-cs"/>
                        </a:rPr>
                        <a:t> Precinct to the west.  The suburb Orlando East borders the Precinct in the north and </a:t>
                      </a:r>
                      <a:r>
                        <a:rPr lang="en-GB" sz="1200" b="0" kern="1200" dirty="0" err="1" smtClean="0">
                          <a:solidFill>
                            <a:schemeClr val="tx1"/>
                          </a:solidFill>
                          <a:effectLst/>
                          <a:latin typeface="+mn-lt"/>
                          <a:ea typeface="+mn-ea"/>
                          <a:cs typeface="+mn-cs"/>
                        </a:rPr>
                        <a:t>Pimville</a:t>
                      </a:r>
                      <a:r>
                        <a:rPr lang="en-GB" sz="1200" b="0" kern="1200" dirty="0" smtClean="0">
                          <a:solidFill>
                            <a:schemeClr val="tx1"/>
                          </a:solidFill>
                          <a:effectLst/>
                          <a:latin typeface="+mn-lt"/>
                          <a:ea typeface="+mn-ea"/>
                          <a:cs typeface="+mn-cs"/>
                        </a:rPr>
                        <a:t> with the University of Johannesburg (UJ) Soweto campus form the southern boundaries. Region D. The subject property is vacant land that forms part of Orlando </a:t>
                      </a:r>
                      <a:r>
                        <a:rPr lang="en-GB" sz="1200" b="0" kern="1200" dirty="0" err="1" smtClean="0">
                          <a:solidFill>
                            <a:schemeClr val="tx1"/>
                          </a:solidFill>
                          <a:effectLst/>
                          <a:latin typeface="+mn-lt"/>
                          <a:ea typeface="+mn-ea"/>
                          <a:cs typeface="+mn-cs"/>
                        </a:rPr>
                        <a:t>Ekhaya</a:t>
                      </a:r>
                      <a:r>
                        <a:rPr lang="en-GB" sz="1200" b="0" kern="1200" dirty="0" smtClean="0">
                          <a:solidFill>
                            <a:schemeClr val="tx1"/>
                          </a:solidFill>
                          <a:effectLst/>
                          <a:latin typeface="+mn-lt"/>
                          <a:ea typeface="+mn-ea"/>
                          <a:cs typeface="+mn-cs"/>
                        </a:rPr>
                        <a:t> Urban Development framework. </a:t>
                      </a:r>
                      <a:endParaRPr lang="en-ZA" sz="1200" b="0" kern="1200" dirty="0">
                        <a:solidFill>
                          <a:schemeClr val="tx1"/>
                        </a:solidFill>
                        <a:effectLst/>
                        <a:latin typeface="+mn-lt"/>
                        <a:ea typeface="+mn-ea"/>
                        <a:cs typeface="+mn-cs"/>
                      </a:endParaRPr>
                    </a:p>
                  </a:txBody>
                  <a:tcPr marL="67905" marR="67905" marT="0" marB="0" anchor="ctr"/>
                </a:tc>
                <a:extLst>
                  <a:ext uri="{0D108BD9-81ED-4DB2-BD59-A6C34878D82A}">
                    <a16:rowId xmlns:a16="http://schemas.microsoft.com/office/drawing/2014/main" val="896711643"/>
                  </a:ext>
                </a:extLst>
              </a:tr>
              <a:tr h="1069459">
                <a:tc>
                  <a:txBody>
                    <a:bodyPr/>
                    <a:lstStyle/>
                    <a:p>
                      <a:pPr marL="457200" algn="l">
                        <a:lnSpc>
                          <a:spcPct val="115000"/>
                        </a:lnSpc>
                        <a:spcAft>
                          <a:spcPts val="0"/>
                        </a:spcAft>
                      </a:pPr>
                      <a:r>
                        <a:rPr lang="en-GB" sz="1200" dirty="0" smtClean="0">
                          <a:solidFill>
                            <a:schemeClr val="tx1"/>
                          </a:solidFill>
                          <a:effectLst/>
                          <a:latin typeface="Arial Nova" panose="020B0504020202020204" pitchFamily="34" charset="0"/>
                        </a:rPr>
                        <a:t>EXTENT</a:t>
                      </a:r>
                    </a:p>
                    <a:p>
                      <a:pPr marL="457200" algn="l">
                        <a:lnSpc>
                          <a:spcPct val="115000"/>
                        </a:lnSpc>
                        <a:spcAft>
                          <a:spcPts val="0"/>
                        </a:spcAft>
                      </a:pPr>
                      <a:endParaRPr lang="en-GB" sz="1200" dirty="0" smtClean="0">
                        <a:solidFill>
                          <a:schemeClr val="tx1"/>
                        </a:solidFill>
                        <a:effectLst/>
                        <a:latin typeface="Arial Nova" panose="020B0504020202020204" pitchFamily="34" charset="0"/>
                        <a:ea typeface="Times New Roman" panose="02020603050405020304" pitchFamily="18" charset="0"/>
                        <a:cs typeface="Times New Roman" panose="02020603050405020304" pitchFamily="18" charset="0"/>
                      </a:endParaRPr>
                    </a:p>
                    <a:p>
                      <a:pPr marL="457200" algn="l">
                        <a:lnSpc>
                          <a:spcPct val="115000"/>
                        </a:lnSpc>
                        <a:spcAft>
                          <a:spcPts val="0"/>
                        </a:spcAft>
                      </a:pPr>
                      <a:endParaRPr lang="en-GB" sz="1200" dirty="0" smtClean="0">
                        <a:solidFill>
                          <a:schemeClr val="tx1"/>
                        </a:solidFill>
                        <a:effectLst/>
                        <a:latin typeface="Arial Nova" panose="020B0504020202020204" pitchFamily="34" charset="0"/>
                        <a:ea typeface="Times New Roman" panose="02020603050405020304" pitchFamily="18" charset="0"/>
                        <a:cs typeface="Times New Roman" panose="02020603050405020304" pitchFamily="18" charset="0"/>
                      </a:endParaRPr>
                    </a:p>
                    <a:p>
                      <a:pPr marL="457200" algn="l">
                        <a:lnSpc>
                          <a:spcPct val="115000"/>
                        </a:lnSpc>
                        <a:spcAft>
                          <a:spcPts val="0"/>
                        </a:spcAft>
                      </a:pPr>
                      <a:endParaRPr lang="en-GB" sz="1200" dirty="0" smtClean="0">
                        <a:solidFill>
                          <a:schemeClr val="tx1"/>
                        </a:solidFill>
                        <a:effectLst/>
                        <a:latin typeface="Arial Nova" panose="020B0504020202020204" pitchFamily="34" charset="0"/>
                        <a:ea typeface="Times New Roman" panose="02020603050405020304" pitchFamily="18" charset="0"/>
                        <a:cs typeface="Times New Roman" panose="02020603050405020304" pitchFamily="18" charset="0"/>
                      </a:endParaRPr>
                    </a:p>
                    <a:p>
                      <a:pPr marL="457200" algn="l">
                        <a:lnSpc>
                          <a:spcPct val="115000"/>
                        </a:lnSpc>
                        <a:spcAft>
                          <a:spcPts val="0"/>
                        </a:spcAft>
                      </a:pPr>
                      <a:r>
                        <a:rPr lang="en-GB" sz="1200" dirty="0" smtClean="0">
                          <a:solidFill>
                            <a:schemeClr val="tx1"/>
                          </a:solidFill>
                          <a:effectLst/>
                          <a:latin typeface="Arial Nova" panose="020B0504020202020204" pitchFamily="34" charset="0"/>
                          <a:ea typeface="Times New Roman" panose="02020603050405020304" pitchFamily="18" charset="0"/>
                          <a:cs typeface="Times New Roman" panose="02020603050405020304" pitchFamily="18" charset="0"/>
                        </a:rPr>
                        <a:t>ZONING</a:t>
                      </a:r>
                      <a:endParaRPr lang="en-ZA" sz="1200" dirty="0">
                        <a:solidFill>
                          <a:schemeClr val="tx1"/>
                        </a:solidFill>
                        <a:effectLst/>
                        <a:latin typeface="Arial Nova" panose="020B0504020202020204" pitchFamily="34" charset="0"/>
                        <a:ea typeface="Times New Roman" panose="02020603050405020304" pitchFamily="18" charset="0"/>
                        <a:cs typeface="Times New Roman" panose="02020603050405020304" pitchFamily="18" charset="0"/>
                      </a:endParaRPr>
                    </a:p>
                  </a:txBody>
                  <a:tcPr marL="67905" marR="67905" marT="0" marB="0" anchor="ctr"/>
                </a:tc>
                <a:tc>
                  <a:txBody>
                    <a:bodyPr/>
                    <a:lstStyle/>
                    <a:p>
                      <a:r>
                        <a:rPr lang="en-GB" sz="1200" b="1" kern="1200" dirty="0" smtClean="0">
                          <a:solidFill>
                            <a:schemeClr val="dk1"/>
                          </a:solidFill>
                          <a:effectLst/>
                          <a:latin typeface="+mn-lt"/>
                          <a:ea typeface="+mn-ea"/>
                          <a:cs typeface="+mn-cs"/>
                        </a:rPr>
                        <a:t>Total Size </a:t>
                      </a:r>
                      <a:r>
                        <a:rPr lang="en-GB" sz="1200" kern="1200" dirty="0" smtClean="0">
                          <a:solidFill>
                            <a:schemeClr val="dk1"/>
                          </a:solidFill>
                          <a:effectLst/>
                          <a:latin typeface="+mn-lt"/>
                          <a:ea typeface="+mn-ea"/>
                          <a:cs typeface="+mn-cs"/>
                        </a:rPr>
                        <a:t>12,369 m</a:t>
                      </a:r>
                      <a:r>
                        <a:rPr lang="en-GB" sz="1200" kern="1200" dirty="0" smtClean="0">
                          <a:solidFill>
                            <a:schemeClr val="dk1"/>
                          </a:solidFill>
                          <a:effectLst/>
                          <a:latin typeface="Arial" panose="020B0604020202020204" pitchFamily="34" charset="0"/>
                          <a:ea typeface="+mn-ea"/>
                          <a:cs typeface="Arial" panose="020B0604020202020204" pitchFamily="34" charset="0"/>
                        </a:rPr>
                        <a:t>²</a:t>
                      </a:r>
                      <a:endParaRPr lang="en-ZA" sz="1200" b="1" kern="1200" dirty="0" smtClean="0">
                        <a:solidFill>
                          <a:schemeClr val="dk1"/>
                        </a:solidFill>
                        <a:effectLst/>
                        <a:latin typeface="+mn-lt"/>
                        <a:ea typeface="+mn-ea"/>
                        <a:cs typeface="+mn-cs"/>
                      </a:endParaRPr>
                    </a:p>
                    <a:p>
                      <a:r>
                        <a:rPr lang="en-GB" sz="1200" b="1" kern="1200" dirty="0" smtClean="0">
                          <a:solidFill>
                            <a:schemeClr val="dk1"/>
                          </a:solidFill>
                          <a:effectLst/>
                          <a:latin typeface="+mn-lt"/>
                          <a:ea typeface="+mn-ea"/>
                          <a:cs typeface="+mn-cs"/>
                        </a:rPr>
                        <a:t>Electrical Servitude of</a:t>
                      </a:r>
                      <a:r>
                        <a:rPr lang="en-GB" sz="1200" b="1" kern="1200" baseline="0" dirty="0" smtClean="0">
                          <a:solidFill>
                            <a:schemeClr val="dk1"/>
                          </a:solidFill>
                          <a:effectLst/>
                          <a:latin typeface="+mn-lt"/>
                          <a:ea typeface="+mn-ea"/>
                          <a:cs typeface="+mn-cs"/>
                        </a:rPr>
                        <a:t> a</a:t>
                      </a:r>
                      <a:r>
                        <a:rPr lang="en-GB" sz="1200" b="1" kern="1200" dirty="0" smtClean="0">
                          <a:solidFill>
                            <a:schemeClr val="dk1"/>
                          </a:solidFill>
                          <a:effectLst/>
                          <a:latin typeface="+mn-lt"/>
                          <a:ea typeface="+mn-ea"/>
                          <a:cs typeface="+mn-cs"/>
                        </a:rPr>
                        <a:t>pproximately </a:t>
                      </a:r>
                      <a:r>
                        <a:rPr lang="en-GB" sz="1200" kern="1200" dirty="0" smtClean="0">
                          <a:solidFill>
                            <a:schemeClr val="dk1"/>
                          </a:solidFill>
                          <a:effectLst/>
                          <a:latin typeface="+mn-lt"/>
                          <a:ea typeface="+mn-ea"/>
                          <a:cs typeface="+mn-cs"/>
                        </a:rPr>
                        <a:t>3 069 m</a:t>
                      </a:r>
                      <a:r>
                        <a:rPr lang="en-GB" sz="1200" kern="1200" dirty="0" smtClean="0">
                          <a:solidFill>
                            <a:schemeClr val="dk1"/>
                          </a:solidFill>
                          <a:effectLst/>
                          <a:latin typeface="Arial" panose="020B0604020202020204" pitchFamily="34" charset="0"/>
                          <a:ea typeface="+mn-ea"/>
                          <a:cs typeface="Arial" panose="020B0604020202020204" pitchFamily="34" charset="0"/>
                        </a:rPr>
                        <a:t>²</a:t>
                      </a:r>
                      <a:endParaRPr lang="en-ZA" sz="1200" b="1" kern="1200" dirty="0" smtClean="0">
                        <a:solidFill>
                          <a:schemeClr val="dk1"/>
                        </a:solidFill>
                        <a:effectLst/>
                        <a:latin typeface="+mn-lt"/>
                        <a:ea typeface="+mn-ea"/>
                        <a:cs typeface="+mn-cs"/>
                      </a:endParaRPr>
                    </a:p>
                    <a:p>
                      <a:r>
                        <a:rPr lang="en-GB" sz="1200" b="1" kern="1200" dirty="0" smtClean="0">
                          <a:solidFill>
                            <a:schemeClr val="dk1"/>
                          </a:solidFill>
                          <a:effectLst/>
                          <a:latin typeface="+mn-lt"/>
                          <a:ea typeface="+mn-ea"/>
                          <a:cs typeface="+mn-cs"/>
                        </a:rPr>
                        <a:t>Net Land Area </a:t>
                      </a:r>
                      <a:r>
                        <a:rPr lang="en-GB" sz="1200" kern="1200" dirty="0" smtClean="0">
                          <a:solidFill>
                            <a:schemeClr val="dk1"/>
                          </a:solidFill>
                          <a:effectLst/>
                          <a:latin typeface="+mn-lt"/>
                          <a:ea typeface="+mn-ea"/>
                          <a:cs typeface="+mn-cs"/>
                        </a:rPr>
                        <a:t>9,300 m</a:t>
                      </a:r>
                      <a:r>
                        <a:rPr lang="en-GB" sz="1200" kern="1200" dirty="0" smtClean="0">
                          <a:solidFill>
                            <a:schemeClr val="dk1"/>
                          </a:solidFill>
                          <a:effectLst/>
                          <a:latin typeface="Arial" panose="020B0604020202020204" pitchFamily="34" charset="0"/>
                          <a:ea typeface="+mn-ea"/>
                          <a:cs typeface="Arial" panose="020B0604020202020204" pitchFamily="34" charset="0"/>
                        </a:rPr>
                        <a:t>²</a:t>
                      </a:r>
                      <a:endParaRPr lang="en-GB" sz="1200" kern="1200" dirty="0" smtClean="0">
                        <a:solidFill>
                          <a:schemeClr val="dk1"/>
                        </a:solidFill>
                        <a:effectLst/>
                        <a:latin typeface="+mn-lt"/>
                        <a:ea typeface="+mn-ea"/>
                        <a:cs typeface="+mn-cs"/>
                      </a:endParaRPr>
                    </a:p>
                    <a:p>
                      <a:endParaRPr lang="en-US" sz="1200" kern="1200" dirty="0" smtClean="0">
                        <a:solidFill>
                          <a:schemeClr val="dk1"/>
                        </a:solidFill>
                        <a:effectLst/>
                        <a:latin typeface="+mn-lt"/>
                        <a:ea typeface="+mn-ea"/>
                        <a:cs typeface="+mn-cs"/>
                      </a:endParaRPr>
                    </a:p>
                    <a:p>
                      <a:r>
                        <a:rPr lang="en-US" sz="1200" kern="1200" dirty="0" smtClean="0">
                          <a:solidFill>
                            <a:schemeClr val="dk1"/>
                          </a:solidFill>
                          <a:effectLst/>
                          <a:latin typeface="+mn-lt"/>
                          <a:ea typeface="+mn-ea"/>
                          <a:cs typeface="+mn-cs"/>
                        </a:rPr>
                        <a:t>Business 1</a:t>
                      </a:r>
                      <a:endParaRPr lang="en-ZA" sz="1200" kern="1200" dirty="0">
                        <a:solidFill>
                          <a:schemeClr val="dk1"/>
                        </a:solidFill>
                        <a:effectLst/>
                        <a:latin typeface="+mn-lt"/>
                        <a:ea typeface="+mn-ea"/>
                        <a:cs typeface="+mn-cs"/>
                      </a:endParaRPr>
                    </a:p>
                  </a:txBody>
                  <a:tcPr marL="67905" marR="67905" marT="0" marB="0" anchor="ctr"/>
                </a:tc>
                <a:extLst>
                  <a:ext uri="{0D108BD9-81ED-4DB2-BD59-A6C34878D82A}">
                    <a16:rowId xmlns:a16="http://schemas.microsoft.com/office/drawing/2014/main" val="4235181247"/>
                  </a:ext>
                </a:extLst>
              </a:tr>
              <a:tr h="2639608">
                <a:tc>
                  <a:txBody>
                    <a:bodyPr/>
                    <a:lstStyle/>
                    <a:p>
                      <a:pPr marL="457200" algn="l">
                        <a:lnSpc>
                          <a:spcPct val="115000"/>
                        </a:lnSpc>
                        <a:spcAft>
                          <a:spcPts val="0"/>
                        </a:spcAft>
                      </a:pPr>
                      <a:r>
                        <a:rPr lang="en-GB" sz="1200" dirty="0">
                          <a:solidFill>
                            <a:schemeClr val="tx1"/>
                          </a:solidFill>
                          <a:effectLst/>
                          <a:latin typeface="Arial Nova" panose="020B0504020202020204" pitchFamily="34" charset="0"/>
                        </a:rPr>
                        <a:t>DEVELOPMENT OBJECTIVES</a:t>
                      </a:r>
                      <a:endParaRPr lang="en-ZA" sz="1200" dirty="0">
                        <a:solidFill>
                          <a:schemeClr val="tx1"/>
                        </a:solidFill>
                        <a:effectLst/>
                        <a:latin typeface="Arial Nova" panose="020B0504020202020204" pitchFamily="34" charset="0"/>
                        <a:ea typeface="Times New Roman" panose="02020603050405020304" pitchFamily="18" charset="0"/>
                        <a:cs typeface="Times New Roman" panose="02020603050405020304" pitchFamily="18" charset="0"/>
                      </a:endParaRPr>
                    </a:p>
                  </a:txBody>
                  <a:tcPr marL="67905" marR="67905" marT="0" marB="0" anchor="ctr"/>
                </a:tc>
                <a:tc>
                  <a:txBody>
                    <a:bodyPr/>
                    <a:lstStyle/>
                    <a:p>
                      <a:pPr algn="just">
                        <a:lnSpc>
                          <a:spcPct val="115000"/>
                        </a:lnSpc>
                        <a:spcAft>
                          <a:spcPts val="800"/>
                        </a:spcAft>
                      </a:pPr>
                      <a:r>
                        <a:rPr lang="en-GB" sz="1200" dirty="0">
                          <a:solidFill>
                            <a:schemeClr val="tx1"/>
                          </a:solidFill>
                          <a:effectLst/>
                          <a:latin typeface="Arial Nova" panose="020B0504020202020204" pitchFamily="34" charset="0"/>
                        </a:rPr>
                        <a:t>Mixed use, </a:t>
                      </a:r>
                      <a:r>
                        <a:rPr lang="en-GB" sz="1200" dirty="0" smtClean="0">
                          <a:solidFill>
                            <a:schemeClr val="tx1"/>
                          </a:solidFill>
                          <a:effectLst/>
                          <a:latin typeface="Arial Nova" panose="020B0504020202020204" pitchFamily="34" charset="0"/>
                        </a:rPr>
                        <a:t> with emphasis</a:t>
                      </a:r>
                      <a:r>
                        <a:rPr lang="en-GB" sz="1200" baseline="0" dirty="0" smtClean="0">
                          <a:solidFill>
                            <a:schemeClr val="tx1"/>
                          </a:solidFill>
                          <a:effectLst/>
                          <a:latin typeface="Arial Nova" panose="020B0504020202020204" pitchFamily="34" charset="0"/>
                        </a:rPr>
                        <a:t> on Student Accommodation </a:t>
                      </a:r>
                      <a:r>
                        <a:rPr lang="en-GB" sz="1200" dirty="0" smtClean="0">
                          <a:solidFill>
                            <a:schemeClr val="tx1"/>
                          </a:solidFill>
                          <a:effectLst/>
                          <a:latin typeface="Arial Nova" panose="020B0504020202020204" pitchFamily="34" charset="0"/>
                        </a:rPr>
                        <a:t>accommodating </a:t>
                      </a:r>
                      <a:r>
                        <a:rPr lang="en-GB" sz="1200" dirty="0">
                          <a:solidFill>
                            <a:schemeClr val="tx1"/>
                          </a:solidFill>
                          <a:effectLst/>
                          <a:latin typeface="Arial Nova" panose="020B0504020202020204" pitchFamily="34" charset="0"/>
                        </a:rPr>
                        <a:t>a </a:t>
                      </a:r>
                      <a:r>
                        <a:rPr lang="en-GB" sz="1200" dirty="0" smtClean="0">
                          <a:solidFill>
                            <a:schemeClr val="tx1"/>
                          </a:solidFill>
                          <a:effectLst/>
                          <a:latin typeface="Arial Nova" panose="020B0504020202020204" pitchFamily="34" charset="0"/>
                        </a:rPr>
                        <a:t>mix </a:t>
                      </a:r>
                      <a:r>
                        <a:rPr lang="en-GB" sz="1200" dirty="0">
                          <a:solidFill>
                            <a:schemeClr val="tx1"/>
                          </a:solidFill>
                          <a:effectLst/>
                          <a:latin typeface="Arial Nova" panose="020B0504020202020204" pitchFamily="34" charset="0"/>
                        </a:rPr>
                        <a:t>of land </a:t>
                      </a:r>
                      <a:r>
                        <a:rPr lang="en-GB" sz="1200" dirty="0" smtClean="0">
                          <a:solidFill>
                            <a:schemeClr val="tx1"/>
                          </a:solidFill>
                          <a:effectLst/>
                          <a:latin typeface="Arial Nova" panose="020B0504020202020204" pitchFamily="34" charset="0"/>
                        </a:rPr>
                        <a:t>uses</a:t>
                      </a:r>
                      <a:r>
                        <a:rPr lang="en-GB" sz="1200" baseline="0" dirty="0" smtClean="0">
                          <a:solidFill>
                            <a:schemeClr val="tx1"/>
                          </a:solidFill>
                          <a:effectLst/>
                          <a:latin typeface="Arial Nova" panose="020B0504020202020204" pitchFamily="34" charset="0"/>
                        </a:rPr>
                        <a:t> that will </a:t>
                      </a:r>
                      <a:r>
                        <a:rPr lang="en-GB" sz="1200" dirty="0" smtClean="0">
                          <a:solidFill>
                            <a:schemeClr val="tx1"/>
                          </a:solidFill>
                          <a:effectLst/>
                          <a:latin typeface="Arial Nova" panose="020B0504020202020204" pitchFamily="34" charset="0"/>
                        </a:rPr>
                        <a:t>support </a:t>
                      </a:r>
                      <a:r>
                        <a:rPr lang="en-GB" sz="1200" dirty="0">
                          <a:solidFill>
                            <a:schemeClr val="tx1"/>
                          </a:solidFill>
                          <a:effectLst/>
                          <a:latin typeface="Arial Nova" panose="020B0504020202020204" pitchFamily="34" charset="0"/>
                        </a:rPr>
                        <a:t>surrounding uses and </a:t>
                      </a:r>
                      <a:r>
                        <a:rPr lang="en-GB" sz="1200" dirty="0" smtClean="0">
                          <a:solidFill>
                            <a:schemeClr val="tx1"/>
                          </a:solidFill>
                          <a:effectLst/>
                          <a:latin typeface="Arial Nova" panose="020B0504020202020204" pitchFamily="34" charset="0"/>
                        </a:rPr>
                        <a:t>activities. </a:t>
                      </a:r>
                      <a:endParaRPr lang="en-ZA" sz="1200" dirty="0">
                        <a:solidFill>
                          <a:schemeClr val="tx1"/>
                        </a:solidFill>
                        <a:effectLst/>
                        <a:latin typeface="Arial Nova" panose="020B0504020202020204" pitchFamily="34" charset="0"/>
                      </a:endParaRPr>
                    </a:p>
                    <a:p>
                      <a:pPr marL="0" marR="0" lvl="0" indent="0" algn="just" defTabSz="914400" rtl="0" eaLnBrk="1" fontAlgn="auto" latinLnBrk="0" hangingPunct="1">
                        <a:lnSpc>
                          <a:spcPct val="115000"/>
                        </a:lnSpc>
                        <a:spcBef>
                          <a:spcPts val="0"/>
                        </a:spcBef>
                        <a:spcAft>
                          <a:spcPts val="800"/>
                        </a:spcAft>
                        <a:buClrTx/>
                        <a:buSzTx/>
                        <a:buFontTx/>
                        <a:buNone/>
                        <a:tabLst/>
                        <a:defRPr/>
                      </a:pPr>
                      <a:r>
                        <a:rPr lang="en-US" sz="1200" dirty="0" smtClean="0">
                          <a:solidFill>
                            <a:schemeClr val="tx1"/>
                          </a:solidFill>
                          <a:latin typeface="Arial" panose="020B0604020202020204" pitchFamily="34" charset="0"/>
                          <a:cs typeface="Arial" panose="020B0604020202020204" pitchFamily="34" charset="0"/>
                        </a:rPr>
                        <a:t>The property shall be developed into mixed use development with special emphasis on </a:t>
                      </a:r>
                      <a:r>
                        <a:rPr lang="en-US" sz="1200" b="1" dirty="0" smtClean="0">
                          <a:solidFill>
                            <a:schemeClr val="tx1"/>
                          </a:solidFill>
                          <a:latin typeface="Arial" panose="020B0604020202020204" pitchFamily="34" charset="0"/>
                          <a:cs typeface="Arial" panose="020B0604020202020204" pitchFamily="34" charset="0"/>
                        </a:rPr>
                        <a:t>student accommodation </a:t>
                      </a:r>
                      <a:r>
                        <a:rPr lang="en-US" sz="1200" dirty="0" smtClean="0">
                          <a:solidFill>
                            <a:schemeClr val="tx1"/>
                          </a:solidFill>
                          <a:latin typeface="Arial" panose="020B0604020202020204" pitchFamily="34" charset="0"/>
                          <a:cs typeface="Arial" panose="020B0604020202020204" pitchFamily="34" charset="0"/>
                        </a:rPr>
                        <a:t>with a minimum of 50% of the total development being earmarked for affordable Student Accommodation at a maximum rental of </a:t>
                      </a:r>
                      <a:r>
                        <a:rPr lang="en-US" sz="1200" baseline="0" dirty="0" smtClean="0">
                          <a:solidFill>
                            <a:schemeClr val="tx1"/>
                          </a:solidFill>
                          <a:latin typeface="Arial" panose="020B0604020202020204" pitchFamily="34" charset="0"/>
                          <a:cs typeface="Arial" panose="020B0604020202020204" pitchFamily="34" charset="0"/>
                        </a:rPr>
                        <a:t>     </a:t>
                      </a:r>
                      <a:r>
                        <a:rPr lang="en-US" sz="1200" dirty="0" smtClean="0">
                          <a:solidFill>
                            <a:schemeClr val="tx1"/>
                          </a:solidFill>
                          <a:latin typeface="Arial" panose="020B0604020202020204" pitchFamily="34" charset="0"/>
                          <a:cs typeface="Arial" panose="020B0604020202020204" pitchFamily="34" charset="0"/>
                        </a:rPr>
                        <a:t>R 4 500.00 per unit per month. The allocation of these affordable units (50%) will be in line with the COJ policies.</a:t>
                      </a:r>
                    </a:p>
                    <a:p>
                      <a:pPr marL="0" marR="0" lvl="0" indent="0" algn="just" defTabSz="914400" rtl="0" eaLnBrk="1" fontAlgn="auto" latinLnBrk="0" hangingPunct="1">
                        <a:lnSpc>
                          <a:spcPct val="115000"/>
                        </a:lnSpc>
                        <a:spcBef>
                          <a:spcPts val="0"/>
                        </a:spcBef>
                        <a:spcAft>
                          <a:spcPts val="800"/>
                        </a:spcAft>
                        <a:buClrTx/>
                        <a:buSzTx/>
                        <a:buFontTx/>
                        <a:buNone/>
                        <a:tabLst/>
                        <a:defRPr/>
                      </a:pPr>
                      <a:r>
                        <a:rPr lang="en-GB" sz="1200" dirty="0" smtClean="0">
                          <a:solidFill>
                            <a:schemeClr val="tx1"/>
                          </a:solidFill>
                          <a:effectLst/>
                          <a:latin typeface="Arial Nova" panose="020B0504020202020204" pitchFamily="34" charset="0"/>
                        </a:rPr>
                        <a:t>A well- balanced and sustainable urban structure that is connected and accessible to the residents</a:t>
                      </a:r>
                      <a:r>
                        <a:rPr lang="en-GB" sz="1200" baseline="0" dirty="0" smtClean="0">
                          <a:solidFill>
                            <a:schemeClr val="tx1"/>
                          </a:solidFill>
                          <a:effectLst/>
                          <a:latin typeface="Arial Nova" panose="020B0504020202020204" pitchFamily="34" charset="0"/>
                        </a:rPr>
                        <a:t> </a:t>
                      </a:r>
                      <a:r>
                        <a:rPr lang="en-GB" sz="1200" dirty="0" smtClean="0">
                          <a:solidFill>
                            <a:schemeClr val="tx1"/>
                          </a:solidFill>
                          <a:effectLst/>
                          <a:latin typeface="Arial Nova" panose="020B0504020202020204" pitchFamily="34" charset="0"/>
                        </a:rPr>
                        <a:t>of Soweto and the  City. </a:t>
                      </a:r>
                      <a:endParaRPr lang="en-ZA" sz="1200" dirty="0">
                        <a:solidFill>
                          <a:schemeClr val="tx1"/>
                        </a:solidFill>
                        <a:effectLst/>
                        <a:latin typeface="Arial Nova" panose="020B0504020202020204" pitchFamily="34" charset="0"/>
                      </a:endParaRPr>
                    </a:p>
                  </a:txBody>
                  <a:tcPr marL="67905" marR="67905" marT="0" marB="0" anchor="ctr"/>
                </a:tc>
                <a:extLst>
                  <a:ext uri="{0D108BD9-81ED-4DB2-BD59-A6C34878D82A}">
                    <a16:rowId xmlns:a16="http://schemas.microsoft.com/office/drawing/2014/main" val="59637547"/>
                  </a:ext>
                </a:extLst>
              </a:tr>
              <a:tr h="887717">
                <a:tc>
                  <a:txBody>
                    <a:bodyPr/>
                    <a:lstStyle/>
                    <a:p>
                      <a:pPr marL="457200" algn="l">
                        <a:lnSpc>
                          <a:spcPct val="115000"/>
                        </a:lnSpc>
                        <a:spcAft>
                          <a:spcPts val="0"/>
                        </a:spcAft>
                      </a:pPr>
                      <a:r>
                        <a:rPr lang="en-GB" sz="1200" dirty="0">
                          <a:solidFill>
                            <a:schemeClr val="tx1"/>
                          </a:solidFill>
                          <a:effectLst/>
                          <a:latin typeface="Arial Nova" panose="020B0504020202020204" pitchFamily="34" charset="0"/>
                        </a:rPr>
                        <a:t>DEVELOPMENT YIELDS</a:t>
                      </a:r>
                      <a:endParaRPr lang="en-ZA" sz="1200" dirty="0">
                        <a:solidFill>
                          <a:schemeClr val="tx1"/>
                        </a:solidFill>
                        <a:effectLst/>
                        <a:latin typeface="Arial Nova" panose="020B0504020202020204" pitchFamily="34" charset="0"/>
                        <a:ea typeface="Times New Roman" panose="02020603050405020304" pitchFamily="18" charset="0"/>
                        <a:cs typeface="Times New Roman" panose="02020603050405020304" pitchFamily="18" charset="0"/>
                      </a:endParaRPr>
                    </a:p>
                  </a:txBody>
                  <a:tcPr marL="67905" marR="67905" marT="0" marB="0" anchor="ctr"/>
                </a:tc>
                <a:tc>
                  <a:txBody>
                    <a:bodyPr/>
                    <a:lstStyle/>
                    <a:p>
                      <a:pPr algn="l">
                        <a:lnSpc>
                          <a:spcPct val="107000"/>
                        </a:lnSpc>
                        <a:spcAft>
                          <a:spcPts val="800"/>
                        </a:spcAft>
                      </a:pPr>
                      <a:r>
                        <a:rPr lang="en-ZA" sz="1200" dirty="0" smtClean="0">
                          <a:solidFill>
                            <a:schemeClr val="tx1"/>
                          </a:solidFill>
                          <a:effectLst/>
                          <a:latin typeface="Arial Nova" panose="020B0504020202020204" pitchFamily="34" charset="0"/>
                        </a:rPr>
                        <a:t>Other </a:t>
                      </a:r>
                      <a:r>
                        <a:rPr lang="en-ZA" sz="1200" dirty="0">
                          <a:solidFill>
                            <a:schemeClr val="tx1"/>
                          </a:solidFill>
                          <a:effectLst/>
                          <a:latin typeface="Arial Nova" panose="020B0504020202020204" pitchFamily="34" charset="0"/>
                        </a:rPr>
                        <a:t>uses include </a:t>
                      </a:r>
                      <a:r>
                        <a:rPr lang="en-GB" sz="1200" dirty="0">
                          <a:solidFill>
                            <a:schemeClr val="tx1"/>
                          </a:solidFill>
                          <a:effectLst/>
                          <a:latin typeface="Arial Nova" panose="020B0504020202020204" pitchFamily="34" charset="0"/>
                        </a:rPr>
                        <a:t>businesses, </a:t>
                      </a:r>
                      <a:r>
                        <a:rPr lang="en-GB" sz="1200" dirty="0" smtClean="0">
                          <a:solidFill>
                            <a:schemeClr val="tx1"/>
                          </a:solidFill>
                          <a:effectLst/>
                          <a:latin typeface="Arial Nova" panose="020B0504020202020204" pitchFamily="34" charset="0"/>
                        </a:rPr>
                        <a:t>commercial, retail</a:t>
                      </a:r>
                      <a:r>
                        <a:rPr lang="en-GB" sz="1200" dirty="0">
                          <a:solidFill>
                            <a:schemeClr val="tx1"/>
                          </a:solidFill>
                          <a:effectLst/>
                          <a:latin typeface="Arial Nova" panose="020B0504020202020204" pitchFamily="34" charset="0"/>
                        </a:rPr>
                        <a:t>, </a:t>
                      </a:r>
                      <a:r>
                        <a:rPr lang="en-GB" sz="1200" dirty="0" smtClean="0">
                          <a:solidFill>
                            <a:schemeClr val="tx1"/>
                          </a:solidFill>
                          <a:effectLst/>
                          <a:latin typeface="Arial Nova" panose="020B0504020202020204" pitchFamily="34" charset="0"/>
                        </a:rPr>
                        <a:t> </a:t>
                      </a:r>
                      <a:r>
                        <a:rPr lang="en-GB" sz="1200" dirty="0">
                          <a:solidFill>
                            <a:schemeClr val="tx1"/>
                          </a:solidFill>
                          <a:effectLst/>
                          <a:latin typeface="Arial Nova" panose="020B0504020202020204" pitchFamily="34" charset="0"/>
                        </a:rPr>
                        <a:t>and </a:t>
                      </a:r>
                      <a:r>
                        <a:rPr lang="en-GB" sz="1200" dirty="0" smtClean="0">
                          <a:solidFill>
                            <a:schemeClr val="tx1"/>
                          </a:solidFill>
                          <a:effectLst/>
                          <a:latin typeface="Arial Nova" panose="020B0504020202020204" pitchFamily="34" charset="0"/>
                        </a:rPr>
                        <a:t>institutional</a:t>
                      </a:r>
                      <a:r>
                        <a:rPr lang="en-GB" sz="1200" baseline="0" dirty="0" smtClean="0">
                          <a:solidFill>
                            <a:schemeClr val="tx1"/>
                          </a:solidFill>
                          <a:effectLst/>
                          <a:latin typeface="Arial Nova" panose="020B0504020202020204" pitchFamily="34" charset="0"/>
                        </a:rPr>
                        <a:t> and recreational facilities.</a:t>
                      </a:r>
                      <a:endParaRPr lang="en-ZA" sz="1200" dirty="0">
                        <a:solidFill>
                          <a:schemeClr val="tx1"/>
                        </a:solidFill>
                        <a:effectLst/>
                        <a:latin typeface="Arial Nova" panose="020B0504020202020204" pitchFamily="34" charset="0"/>
                        <a:ea typeface="Times New Roman" panose="02020603050405020304" pitchFamily="18" charset="0"/>
                        <a:cs typeface="Times New Roman" panose="02020603050405020304" pitchFamily="18" charset="0"/>
                      </a:endParaRPr>
                    </a:p>
                  </a:txBody>
                  <a:tcPr marL="67905" marR="67905" marT="0" marB="0" anchor="ctr"/>
                </a:tc>
                <a:extLst>
                  <a:ext uri="{0D108BD9-81ED-4DB2-BD59-A6C34878D82A}">
                    <a16:rowId xmlns:a16="http://schemas.microsoft.com/office/drawing/2014/main" val="2572784320"/>
                  </a:ext>
                </a:extLst>
              </a:tr>
            </a:tbl>
          </a:graphicData>
        </a:graphic>
      </p:graphicFrame>
      <p:pic>
        <p:nvPicPr>
          <p:cNvPr id="9" name="Picture 8"/>
          <p:cNvPicPr>
            <a:picLocks noChangeAspect="1"/>
          </p:cNvPicPr>
          <p:nvPr/>
        </p:nvPicPr>
        <p:blipFill>
          <a:blip r:embed="rId3"/>
          <a:stretch>
            <a:fillRect/>
          </a:stretch>
        </p:blipFill>
        <p:spPr>
          <a:xfrm>
            <a:off x="1578107" y="712177"/>
            <a:ext cx="3693023" cy="6174982"/>
          </a:xfrm>
          <a:prstGeom prst="rect">
            <a:avLst/>
          </a:prstGeom>
        </p:spPr>
      </p:pic>
      <p:grpSp>
        <p:nvGrpSpPr>
          <p:cNvPr id="7" name="Group 6"/>
          <p:cNvGrpSpPr/>
          <p:nvPr/>
        </p:nvGrpSpPr>
        <p:grpSpPr>
          <a:xfrm>
            <a:off x="0" y="0"/>
            <a:ext cx="1604938" cy="2307251"/>
            <a:chOff x="5370454" y="1716452"/>
            <a:chExt cx="6127582" cy="57568"/>
          </a:xfrm>
        </p:grpSpPr>
        <p:sp>
          <p:nvSpPr>
            <p:cNvPr id="8" name="Rectangle 7"/>
            <p:cNvSpPr/>
            <p:nvPr/>
          </p:nvSpPr>
          <p:spPr>
            <a:xfrm flipV="1">
              <a:off x="5370454" y="1728301"/>
              <a:ext cx="1228466" cy="45719"/>
            </a:xfrm>
            <a:prstGeom prst="rect">
              <a:avLst/>
            </a:prstGeom>
            <a:solidFill>
              <a:srgbClr val="FF330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p:cNvSpPr/>
            <p:nvPr/>
          </p:nvSpPr>
          <p:spPr>
            <a:xfrm flipV="1">
              <a:off x="6598920" y="1716453"/>
              <a:ext cx="1228466" cy="45719"/>
            </a:xfrm>
            <a:prstGeom prst="rect">
              <a:avLst/>
            </a:prstGeom>
            <a:solidFill>
              <a:srgbClr val="660033">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p:cNvSpPr/>
            <p:nvPr/>
          </p:nvSpPr>
          <p:spPr>
            <a:xfrm flipV="1">
              <a:off x="7827386" y="1728301"/>
              <a:ext cx="1228466" cy="45719"/>
            </a:xfrm>
            <a:prstGeom prst="rect">
              <a:avLst/>
            </a:prstGeom>
            <a:solidFill>
              <a:schemeClr val="tx1">
                <a:lumMod val="65000"/>
                <a:lumOff val="35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p:cNvSpPr/>
            <p:nvPr/>
          </p:nvSpPr>
          <p:spPr>
            <a:xfrm flipV="1">
              <a:off x="9055852" y="1716452"/>
              <a:ext cx="1228466" cy="45719"/>
            </a:xfrm>
            <a:prstGeom prst="rect">
              <a:avLst/>
            </a:prstGeom>
            <a:solidFill>
              <a:srgbClr val="067471">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p:cNvSpPr/>
            <p:nvPr/>
          </p:nvSpPr>
          <p:spPr>
            <a:xfrm flipV="1">
              <a:off x="10269570" y="1728301"/>
              <a:ext cx="1228466" cy="45719"/>
            </a:xfrm>
            <a:prstGeom prst="rect">
              <a:avLst/>
            </a:prstGeom>
            <a:solidFill>
              <a:srgbClr val="FFC0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 name="Slide Number Placeholder 2"/>
          <p:cNvSpPr>
            <a:spLocks noGrp="1"/>
          </p:cNvSpPr>
          <p:nvPr>
            <p:ph type="sldNum" sz="quarter" idx="12"/>
          </p:nvPr>
        </p:nvSpPr>
        <p:spPr/>
        <p:txBody>
          <a:bodyPr/>
          <a:lstStyle/>
          <a:p>
            <a:fld id="{4BA915EE-10CB-4CF1-8569-6154455DA573}" type="slidenum">
              <a:rPr lang="en-US" smtClean="0"/>
              <a:t>9</a:t>
            </a:fld>
            <a:endParaRPr lang="en-US"/>
          </a:p>
        </p:txBody>
      </p:sp>
    </p:spTree>
    <p:extLst>
      <p:ext uri="{BB962C8B-B14F-4D97-AF65-F5344CB8AC3E}">
        <p14:creationId xmlns:p14="http://schemas.microsoft.com/office/powerpoint/2010/main" val="189700393"/>
      </p:ext>
    </p:extLst>
  </p:cSld>
  <p:clrMapOvr>
    <a:masterClrMapping/>
  </p:clrMapOvr>
  <p:timing>
    <p:tnLst>
      <p:par>
        <p:cTn id="1" dur="indefinite" restart="never" nodeType="tmRoot"/>
      </p:par>
    </p:tnLst>
  </p:timing>
</p:sld>
</file>

<file path=ppt/theme/theme1.xml><?xml version="1.0" encoding="utf-8"?>
<a:theme xmlns:a="http://schemas.openxmlformats.org/drawingml/2006/main" name="CitationVTI">
  <a:themeElements>
    <a:clrScheme name="AnalogousFromDarkSeedLeftStep">
      <a:dk1>
        <a:srgbClr val="000000"/>
      </a:dk1>
      <a:lt1>
        <a:srgbClr val="FFFFFF"/>
      </a:lt1>
      <a:dk2>
        <a:srgbClr val="1C2432"/>
      </a:dk2>
      <a:lt2>
        <a:srgbClr val="F2F3F0"/>
      </a:lt2>
      <a:accent1>
        <a:srgbClr val="844BC5"/>
      </a:accent1>
      <a:accent2>
        <a:srgbClr val="4842B7"/>
      </a:accent2>
      <a:accent3>
        <a:srgbClr val="4B78C5"/>
      </a:accent3>
      <a:accent4>
        <a:srgbClr val="3999B3"/>
      </a:accent4>
      <a:accent5>
        <a:srgbClr val="49C0A8"/>
      </a:accent5>
      <a:accent6>
        <a:srgbClr val="39B368"/>
      </a:accent6>
      <a:hlink>
        <a:srgbClr val="339A97"/>
      </a:hlink>
      <a:folHlink>
        <a:srgbClr val="7F7F7F"/>
      </a:folHlink>
    </a:clrScheme>
    <a:fontScheme name="Grandview">
      <a:majorFont>
        <a:latin typeface="Grandview"/>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itationVTI" id="{4899D957-8B31-4AB5-A19D-CB0353FFB667}" vid="{430294D6-2412-4BD3-B567-F0976EA4931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7328</TotalTime>
  <Words>1700</Words>
  <Application>Microsoft Office PowerPoint</Application>
  <PresentationFormat>Widescreen</PresentationFormat>
  <Paragraphs>163</Paragraphs>
  <Slides>19</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Arial</vt:lpstr>
      <vt:lpstr>Arial Nova</vt:lpstr>
      <vt:lpstr>Calibri</vt:lpstr>
      <vt:lpstr>Courier New</vt:lpstr>
      <vt:lpstr>Garet 2</vt:lpstr>
      <vt:lpstr>Grandview Display</vt:lpstr>
      <vt:lpstr>Myriad Pro</vt:lpstr>
      <vt:lpstr>Myriad Pro Cond</vt:lpstr>
      <vt:lpstr>Times New Roman</vt:lpstr>
      <vt:lpstr>Wingdings</vt:lpstr>
      <vt:lpstr>CitationVTI</vt:lpstr>
      <vt:lpstr>PowerPoint Presentation</vt:lpstr>
      <vt:lpstr>RFP 28/2023 FY/JPC – REQUEST FOR PROPOSALS FOR THE DEVELOPMENT AND LONG TERM LEASE OF ERF 13  ORLANDO EKHAYA  RFP 29/2023 FY/JPC – REQUEST FOR PROPOSALS FOR THE DEVELOPMENT AND LONG TERM LEASE OF ERF 14 ORLANDO EKHAYA   RFP 30/2023 FY/JPC – REQUEST FOR PROPOSALS FOR THE DEVELOPMENT AND LONG TERM LEASE OF ERF 15 ORLANDO EKHAYA  RFP 31/2023 FY/JPC – REQUEST FOR PROPOSALS FOR THE DEVELOPMENT AND LONG TERM LEASE OF ERF 16 ORLANDO EKHAYA   RFP/32/2023 FY/JPC - REQUEST FOR PROPOSALS FOR THE DEVELOPMENT AND LONG TERM LEASE ERVEN 159,161,162,163,164,165,166,167,168,169 AND ERF 530 COTTESLOE       DOCUMENT AVAILABLE FROM: 02 JUNE 2023   CLOSING DATE: 07 JULY 2023   NON-COMPULSORY BRIEFING SESSION – 21 JUNE 2023 </vt:lpstr>
      <vt:lpstr>ORLANDO eKHAYA BACKGROUND</vt:lpstr>
      <vt:lpstr>PowerPoint Presentation</vt:lpstr>
      <vt:lpstr>Aerial map: ERF 13 ORLANDO EKHAYA</vt:lpstr>
      <vt:lpstr>Aerial map: ERF 14 ORLANDO EKHAYA</vt:lpstr>
      <vt:lpstr>Aerial map: ERF 15 ORLANDO EKHAYA</vt:lpstr>
      <vt:lpstr>Aerial map: ERF 16 ORLANDO EKHAYA</vt:lpstr>
      <vt:lpstr>ERF 13 ORLANDO EKHAYA</vt:lpstr>
      <vt:lpstr>ERF 14 ORLANDO EKHAYA</vt:lpstr>
      <vt:lpstr>ERF 15 ORLANDO EKHAYA</vt:lpstr>
      <vt:lpstr>ERF 16 ORLANDO EKHAYA</vt:lpstr>
      <vt:lpstr>ORLANDO EKHAYA servitudes</vt:lpstr>
      <vt:lpstr>Land use scheme of 2018 Orlando ekhaya </vt:lpstr>
      <vt:lpstr>     Possible Look and feel – some images</vt:lpstr>
      <vt:lpstr>      Aerial map: ERVEN 159,161,162,163,164,165,166,167,168,169 AND ERF 530 COTTESLOE </vt:lpstr>
      <vt:lpstr>ERVEN 159,161,162,163,164,165,166,167,168,169 AND ERF 530 COTTESLOE </vt:lpstr>
      <vt:lpstr>     Possible Look and feel – some images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Annual Report</dc:title>
  <dc:creator>Kevin Cohen</dc:creator>
  <cp:lastModifiedBy>Nobuhle Tause</cp:lastModifiedBy>
  <cp:revision>151</cp:revision>
  <cp:lastPrinted>2023-06-20T11:27:50Z</cp:lastPrinted>
  <dcterms:created xsi:type="dcterms:W3CDTF">2023-03-23T19:27:26Z</dcterms:created>
  <dcterms:modified xsi:type="dcterms:W3CDTF">2023-06-20T13:03:20Z</dcterms:modified>
</cp:coreProperties>
</file>