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58" r:id="rId5"/>
    <p:sldId id="285" r:id="rId6"/>
    <p:sldId id="286" r:id="rId7"/>
    <p:sldId id="273" r:id="rId8"/>
    <p:sldId id="275" r:id="rId9"/>
    <p:sldId id="276" r:id="rId10"/>
    <p:sldId id="288" r:id="rId11"/>
    <p:sldId id="289" r:id="rId12"/>
    <p:sldId id="291" r:id="rId13"/>
    <p:sldId id="292" r:id="rId14"/>
    <p:sldId id="293" r:id="rId15"/>
    <p:sldId id="277" r:id="rId16"/>
    <p:sldId id="279" r:id="rId17"/>
    <p:sldId id="278" r:id="rId18"/>
    <p:sldId id="280" r:id="rId19"/>
    <p:sldId id="282" r:id="rId20"/>
    <p:sldId id="284" r:id="rId21"/>
    <p:sldId id="287" r:id="rId22"/>
    <p:sldId id="269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94"/>
  </p:normalViewPr>
  <p:slideViewPr>
    <p:cSldViewPr snapToGrid="0">
      <p:cViewPr varScale="1">
        <p:scale>
          <a:sx n="69" d="100"/>
          <a:sy n="69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1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8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3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4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7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7" y="637761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127" y="2085561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spc="100" baseline="0">
                <a:solidFill>
                  <a:schemeClr val="tx1"/>
                </a:solidFill>
                <a:latin typeface="Myriad Pro Cond" panose="020B0506030403020204" pitchFamily="34" charset="0"/>
              </a:defRPr>
            </a:lvl1pPr>
          </a:lstStyle>
          <a:p>
            <a:fld id="{D341B595-366B-43E2-A22E-EA6A78C03F06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 cap="all" spc="300" baseline="0">
          <a:solidFill>
            <a:schemeClr val="tx1"/>
          </a:solidFill>
          <a:latin typeface="Myriad Pro Cond" panose="020B0506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AC1B80-F8B2-4B95-B4B7-7917A33D24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A30B8-CE4B-090E-C4A9-408C8635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53044"/>
            <a:ext cx="12305212" cy="691775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EC455-4C4D-63A3-151B-2974DFBE8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914" y="940526"/>
            <a:ext cx="7792860" cy="5394960"/>
          </a:xfrm>
          <a:noFill/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cap="none" spc="0" dirty="0" smtClean="0">
                <a:latin typeface="Arial Nova" panose="020B0504020202020204" pitchFamily="34" charset="0"/>
              </a:rPr>
              <a:t>Soweto Gateway</a:t>
            </a:r>
            <a:r>
              <a:rPr lang="en-US" sz="4400" b="1" cap="none" spc="0" dirty="0" smtClean="0">
                <a:latin typeface="Arial Nova" panose="020B0504020202020204" pitchFamily="34" charset="0"/>
              </a:rPr>
              <a:t> </a:t>
            </a:r>
            <a:r>
              <a:rPr lang="en-US" sz="5400" b="1" cap="none" spc="0" dirty="0" smtClean="0">
                <a:latin typeface="Arial Nova" panose="020B0504020202020204" pitchFamily="34" charset="0"/>
              </a:rPr>
              <a:t/>
            </a:r>
            <a:br>
              <a:rPr lang="en-US" sz="5400" b="1" cap="none" spc="0" dirty="0" smtClean="0">
                <a:latin typeface="Arial Nova" panose="020B0504020202020204" pitchFamily="34" charset="0"/>
              </a:rPr>
            </a:br>
            <a:r>
              <a:rPr lang="en-US" sz="2800" cap="none" spc="0" dirty="0" smtClean="0">
                <a:latin typeface="Arial Nova" panose="020B0504020202020204" pitchFamily="34" charset="0"/>
              </a:rPr>
              <a:t> </a:t>
            </a:r>
            <a:r>
              <a:rPr lang="en-US" sz="2400" cap="none" spc="0" dirty="0" smtClean="0">
                <a:latin typeface="Arial Nova" panose="020B0504020202020204" pitchFamily="34" charset="0"/>
              </a:rPr>
              <a:t>Portion </a:t>
            </a:r>
            <a:r>
              <a:rPr lang="en-US" sz="2400" cap="none" spc="0" dirty="0">
                <a:latin typeface="Arial Nova" panose="020B0504020202020204" pitchFamily="34" charset="0"/>
              </a:rPr>
              <a:t>159 of the Farm </a:t>
            </a:r>
            <a:r>
              <a:rPr lang="en-US" sz="2400" cap="none" spc="0" dirty="0" err="1">
                <a:latin typeface="Arial Nova" panose="020B0504020202020204" pitchFamily="34" charset="0"/>
              </a:rPr>
              <a:t>Diepkloof</a:t>
            </a:r>
            <a:r>
              <a:rPr lang="en-US" sz="2400" cap="none" spc="0" dirty="0">
                <a:latin typeface="Arial Nova" panose="020B0504020202020204" pitchFamily="34" charset="0"/>
              </a:rPr>
              <a:t> 319 IQ</a:t>
            </a:r>
            <a:r>
              <a:rPr lang="en-US" sz="5400" b="1" cap="none" spc="0" dirty="0" smtClean="0">
                <a:latin typeface="Arial Nova" panose="020B0504020202020204" pitchFamily="34" charset="0"/>
              </a:rPr>
              <a:t/>
            </a:r>
            <a:br>
              <a:rPr lang="en-US" sz="5400" b="1" cap="none" spc="0" dirty="0" smtClean="0">
                <a:latin typeface="Arial Nova" panose="020B0504020202020204" pitchFamily="34" charset="0"/>
              </a:rPr>
            </a:br>
            <a:r>
              <a:rPr lang="en-US" sz="2000" cap="none" spc="0" dirty="0">
                <a:latin typeface="Arial Nova" panose="020B0504020202020204" pitchFamily="34" charset="0"/>
              </a:rPr>
              <a:t>RFP 33/2023 </a:t>
            </a:r>
            <a:r>
              <a:rPr lang="en-US" sz="2000" cap="none" spc="0" dirty="0" smtClean="0">
                <a:latin typeface="Arial Nova" panose="020B0504020202020204" pitchFamily="34" charset="0"/>
              </a:rPr>
              <a:t>FY/PF</a:t>
            </a:r>
            <a:br>
              <a:rPr lang="en-US" sz="2000" cap="none" spc="0" dirty="0" smtClean="0">
                <a:latin typeface="Arial Nova" panose="020B0504020202020204" pitchFamily="34" charset="0"/>
              </a:rPr>
            </a:br>
            <a:r>
              <a:rPr lang="en-US" sz="1200" cap="none" spc="0" dirty="0" smtClean="0">
                <a:latin typeface="Arial Nova" panose="020B0504020202020204" pitchFamily="34" charset="0"/>
              </a:rPr>
              <a:t>DOCUMENT AVAILABLE FROM: 2 JUNE 2023</a:t>
            </a:r>
            <a:br>
              <a:rPr lang="en-US" sz="1200" cap="none" spc="0" dirty="0" smtClean="0">
                <a:latin typeface="Arial Nova" panose="020B0504020202020204" pitchFamily="34" charset="0"/>
              </a:rPr>
            </a:br>
            <a:r>
              <a:rPr lang="en-US" sz="1200" cap="none" spc="0" dirty="0" smtClean="0">
                <a:latin typeface="Arial Nova" panose="020B0504020202020204" pitchFamily="34" charset="0"/>
              </a:rPr>
              <a:t>CLOSING DATE: 7 JULY 2023</a:t>
            </a:r>
            <a:br>
              <a:rPr lang="en-US" sz="1200" cap="none" spc="0" dirty="0" smtClean="0">
                <a:latin typeface="Arial Nova" panose="020B0504020202020204" pitchFamily="34" charset="0"/>
              </a:rPr>
            </a:br>
            <a:r>
              <a:rPr lang="en-US" sz="1200" cap="none" spc="0" dirty="0" smtClean="0">
                <a:latin typeface="Arial Nova" panose="020B0504020202020204" pitchFamily="34" charset="0"/>
              </a:rPr>
              <a:t>NON-COMPULSORY BRIEFING SESSION – 12 JUNE 2023</a:t>
            </a:r>
            <a:r>
              <a:rPr lang="en-US" sz="4400" cap="none" spc="0" dirty="0">
                <a:latin typeface="Berlin Sans FB Demi" panose="020E0802020502020306" pitchFamily="34" charset="0"/>
              </a:rPr>
              <a:t/>
            </a:r>
            <a:br>
              <a:rPr lang="en-US" sz="4400" cap="none" spc="0" dirty="0">
                <a:latin typeface="Berlin Sans FB Demi" panose="020E0802020502020306" pitchFamily="34" charset="0"/>
              </a:rPr>
            </a:br>
            <a:r>
              <a:rPr lang="en-US" sz="2000" b="0" cap="none" spc="0" dirty="0" smtClean="0">
                <a:latin typeface="Arial Nova" panose="020B0504020202020204" pitchFamily="34" charset="0"/>
              </a:rPr>
              <a:t>REQUEST FOR PROPOSALS FOR THE DEVELOPMENT SALE AND/OR LONG TERM LEASE OF </a:t>
            </a:r>
            <a:r>
              <a:rPr lang="en-US" sz="2000" b="0" cap="none" spc="0" dirty="0" smtClean="0">
                <a:latin typeface="Arial Nova" panose="020B0504020202020204" pitchFamily="34" charset="0"/>
              </a:rPr>
              <a:t>PORTION </a:t>
            </a:r>
            <a:r>
              <a:rPr lang="en-US" sz="2000" b="0" cap="none" spc="0" dirty="0" smtClean="0">
                <a:latin typeface="Arial Nova" panose="020B0504020202020204" pitchFamily="34" charset="0"/>
              </a:rPr>
              <a:t>159 OF THE FARM DIEPKLOOF 319 IQ</a:t>
            </a:r>
            <a:endParaRPr lang="en-US" sz="2000" b="0" cap="none" spc="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127" y="117566"/>
            <a:ext cx="9213713" cy="483325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dirty="0">
                <a:latin typeface="Arial Nova" panose="020B0504020202020204" pitchFamily="34" charset="0"/>
              </a:rPr>
              <a:t/>
            </a:r>
            <a:br>
              <a:rPr lang="en-ZA" sz="3100" dirty="0">
                <a:latin typeface="Arial Nova" panose="020B0504020202020204" pitchFamily="34" charset="0"/>
              </a:rPr>
            </a:br>
            <a:r>
              <a:rPr lang="en-ZA" sz="3100" dirty="0" smtClean="0">
                <a:latin typeface="Arial Nova" panose="020B0504020202020204" pitchFamily="34" charset="0"/>
              </a:rPr>
              <a:t>studies conducted</a:t>
            </a:r>
            <a:endParaRPr lang="en-ZA" dirty="0">
              <a:latin typeface="Arial Nova" panose="020B05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3120" y="1998617"/>
            <a:ext cx="91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3121" y="809897"/>
            <a:ext cx="8945720" cy="609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Geotechnical Study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Heritage Study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Environmental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Screening Report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Town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Planning Report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Civil Engineering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Assessment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Mixed Market Study </a:t>
            </a:r>
            <a:endParaRPr lang="en-ZA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Traffic Scoping Report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 Land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Survey Layout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Services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Report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 Basic Assessment Report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Urban Design Report with a Property Plan</a:t>
            </a:r>
            <a:endParaRPr lang="en-ZA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7177" y="-12192"/>
            <a:ext cx="9141663" cy="848215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dirty="0" smtClean="0">
                <a:latin typeface="Arial Nova" panose="020B0504020202020204" pitchFamily="34" charset="0"/>
              </a:rPr>
              <a:t>findings from the various studies</a:t>
            </a:r>
            <a:endParaRPr lang="en-ZA" dirty="0">
              <a:latin typeface="Arial Nova" panose="020B05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3120" y="1998617"/>
            <a:ext cx="91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3120" y="673749"/>
            <a:ext cx="397110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600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 Nova" panose="020B0504020202020204" pitchFamily="34" charset="0"/>
                <a:cs typeface="Arial" panose="020B0604020202020204" pitchFamily="34" charset="0"/>
              </a:rPr>
              <a:t>TOWN PLANNING:</a:t>
            </a: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Site is currently zoned mining.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Rights applied for – a mixture of land uses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Site size = 30,5ha.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Part of the property to be used for low cost housing – must be adhered to.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City Council will support a mixed- use development with minimum residential densities of 50 dwellings units per hectare. </a:t>
            </a: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2793" y="673749"/>
            <a:ext cx="4856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 Nova" panose="020B0504020202020204" pitchFamily="34" charset="0"/>
                <a:cs typeface="Arial" panose="020B0604020202020204" pitchFamily="34" charset="0"/>
              </a:rPr>
              <a:t>LAND SURVEY:</a:t>
            </a: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Land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Surveyor’s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map revealed 3 servitudes on site: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A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2m wide gas line on the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eastern boundary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of the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A 20 m wide public road reserve 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along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the western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boundary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A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32 meter wide pipeline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servitude close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to the centre of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the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site 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There are also unprotected services on site which are not within a registered servitude.</a:t>
            </a: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127" y="117566"/>
            <a:ext cx="9213713" cy="483325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dirty="0" smtClean="0">
                <a:latin typeface="Arial Nova" panose="020B0504020202020204" pitchFamily="34" charset="0"/>
              </a:rPr>
              <a:t>findings from the various studies</a:t>
            </a:r>
            <a:endParaRPr lang="en-ZA" dirty="0">
              <a:latin typeface="Arial Nova" panose="020B05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3120" y="1998617"/>
            <a:ext cx="91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3120" y="673749"/>
            <a:ext cx="39711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600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 Nova" panose="020B0504020202020204" pitchFamily="34" charset="0"/>
                <a:cs typeface="Arial" panose="020B0604020202020204" pitchFamily="34" charset="0"/>
              </a:rPr>
              <a:t>GEOTECHNICAL :</a:t>
            </a:r>
          </a:p>
          <a:p>
            <a:endParaRPr lang="en-ZA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The site is underlain by topsoil, </a:t>
            </a:r>
            <a:r>
              <a:rPr lang="en-ZA" dirty="0" err="1">
                <a:latin typeface="Arial Nova" panose="020B0504020202020204" pitchFamily="34" charset="0"/>
                <a:cs typeface="Arial" panose="020B0604020202020204" pitchFamily="34" charset="0"/>
              </a:rPr>
              <a:t>hillwash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 and fill overlying the residual sandstone and sandstone bedrock.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The in-situ materials are of a suitable quality for site road layer works and construction.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Overall, the site is developable</a:t>
            </a:r>
            <a:r>
              <a:rPr lang="en-ZA" b="1" dirty="0">
                <a:latin typeface="Arial Nova" panose="020B05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2793" y="673749"/>
            <a:ext cx="4856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 Nova" panose="020B0504020202020204" pitchFamily="34" charset="0"/>
                <a:cs typeface="Arial" panose="020B0604020202020204" pitchFamily="34" charset="0"/>
              </a:rPr>
              <a:t>ENVIRONMENTAL:</a:t>
            </a: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The site is situated far from wetland and rivers and falls outside the 1:100 year </a:t>
            </a:r>
            <a:r>
              <a:rPr lang="en-ZA" dirty="0" err="1">
                <a:latin typeface="Arial Nova" panose="020B0504020202020204" pitchFamily="34" charset="0"/>
                <a:cs typeface="Arial" panose="020B0604020202020204" pitchFamily="34" charset="0"/>
              </a:rPr>
              <a:t>floodline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The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proposed development will not trigger a water use licence application process.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The most common vegetation type on the site is thatching grass and khaki weed.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The site does not fall within any identified Critical Biodiversity Areas.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The site is developable.</a:t>
            </a:r>
          </a:p>
          <a:p>
            <a:endParaRPr lang="en-ZA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127" y="117566"/>
            <a:ext cx="9213713" cy="483325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dirty="0" smtClean="0">
                <a:latin typeface="Arial Nova" panose="020B0504020202020204" pitchFamily="34" charset="0"/>
              </a:rPr>
              <a:t>findings from the various studies</a:t>
            </a:r>
            <a:endParaRPr lang="en-ZA" dirty="0">
              <a:latin typeface="Arial Nova" panose="020B05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3120" y="1998617"/>
            <a:ext cx="91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3120" y="673749"/>
            <a:ext cx="397110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600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ZA" b="1" dirty="0">
                <a:latin typeface="Arial Nova" panose="020B0504020202020204" pitchFamily="34" charset="0"/>
                <a:cs typeface="Arial" panose="020B0604020202020204" pitchFamily="34" charset="0"/>
              </a:rPr>
              <a:t>HERITAGE </a:t>
            </a:r>
            <a:r>
              <a:rPr lang="en-ZA" b="1" dirty="0" smtClean="0">
                <a:latin typeface="Arial Nova" panose="020B0504020202020204" pitchFamily="34" charset="0"/>
                <a:cs typeface="Arial" panose="020B0604020202020204" pitchFamily="34" charset="0"/>
              </a:rPr>
              <a:t>REPORT: </a:t>
            </a:r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ova" panose="020B0504020202020204" pitchFamily="34" charset="0"/>
                <a:cs typeface="Arial" panose="020B0604020202020204" pitchFamily="34" charset="0"/>
              </a:rPr>
              <a:t>There are no visible restrictions or negative impacts in terms of heritage associated with the site. </a:t>
            </a:r>
          </a:p>
          <a:p>
            <a:endParaRPr lang="en-GB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ova" panose="020B0504020202020204" pitchFamily="34" charset="0"/>
                <a:cs typeface="Arial" panose="020B0604020202020204" pitchFamily="34" charset="0"/>
              </a:rPr>
              <a:t>In terms of heritage this project can proceed. </a:t>
            </a:r>
          </a:p>
          <a:p>
            <a:endParaRPr lang="en-GB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ova" panose="020B0504020202020204" pitchFamily="34" charset="0"/>
                <a:cs typeface="Arial" panose="020B0604020202020204" pitchFamily="34" charset="0"/>
              </a:rPr>
              <a:t> It should be noted that the sub-surface archaeological and/or historical deposits and graves are always a possibility. Care should be taken during any work in the entire area. </a:t>
            </a:r>
          </a:p>
          <a:p>
            <a:endParaRPr lang="en-ZA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2793" y="673749"/>
            <a:ext cx="48565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 Nova" panose="020B0504020202020204" pitchFamily="34" charset="0"/>
                <a:cs typeface="Arial" panose="020B0604020202020204" pitchFamily="34" charset="0"/>
              </a:rPr>
              <a:t>ELECTRICAL SERVICES:</a:t>
            </a: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The Orlando Substation which is the closest to the site, requires upgrading in order to enable additional power for any new developments in the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area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– has capacity of 30MVA but is fully utilized</a:t>
            </a: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development needs 15MVA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Mondeo Substation has available capacity, however will be a challenge bringing this across the M1 freeway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Nancefield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Substation also has capacity but it is 10 km away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127" y="117566"/>
            <a:ext cx="9213713" cy="483325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dirty="0" smtClean="0">
                <a:latin typeface="Arial Nova" panose="020B0504020202020204" pitchFamily="34" charset="0"/>
              </a:rPr>
              <a:t>findings from the various studies</a:t>
            </a:r>
            <a:endParaRPr lang="en-ZA" dirty="0">
              <a:latin typeface="Arial Nova" panose="020B05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3120" y="1998617"/>
            <a:ext cx="91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3120" y="673749"/>
            <a:ext cx="397110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sz="1600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latin typeface="Arial Nova" panose="020B0504020202020204" pitchFamily="34" charset="0"/>
                <a:cs typeface="Arial" panose="020B0604020202020204" pitchFamily="34" charset="0"/>
              </a:rPr>
              <a:t>CIVIL ENGINEERING </a:t>
            </a:r>
            <a:r>
              <a:rPr lang="en-ZA" b="1" dirty="0" smtClean="0"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ZA" i="1" dirty="0" smtClean="0">
                <a:latin typeface="Arial Nova" panose="020B0504020202020204" pitchFamily="34" charset="0"/>
                <a:cs typeface="Arial" panose="020B0604020202020204" pitchFamily="34" charset="0"/>
              </a:rPr>
              <a:t>Water: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i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The site is serviced by the </a:t>
            </a:r>
            <a:r>
              <a:rPr lang="en-ZA" dirty="0" err="1">
                <a:latin typeface="Arial Nova" panose="020B0504020202020204" pitchFamily="34" charset="0"/>
                <a:cs typeface="Arial" panose="020B0604020202020204" pitchFamily="34" charset="0"/>
              </a:rPr>
              <a:t>Diepkloof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Reservoir- has adequate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capacity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to supply the estimated demand for the proposed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Connection to the bulk supply line will be done upon capacity approval from JW.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Water connections can be made along Chris Hani Road as well as on the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i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2793" y="673749"/>
            <a:ext cx="4856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ZA" i="1" dirty="0" smtClean="0">
                <a:latin typeface="Arial Nova" panose="020B0504020202020204" pitchFamily="34" charset="0"/>
                <a:cs typeface="Arial" panose="020B0604020202020204" pitchFamily="34" charset="0"/>
              </a:rPr>
              <a:t>Sewer:</a:t>
            </a:r>
          </a:p>
          <a:p>
            <a:endParaRPr lang="en-ZA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There is a sewer collector pipe running on the perimeter of the site with possible connection points.</a:t>
            </a:r>
          </a:p>
          <a:p>
            <a:endParaRPr lang="en-ZA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8" y="483325"/>
            <a:ext cx="8902542" cy="1073101"/>
          </a:xfrm>
        </p:spPr>
        <p:txBody>
          <a:bodyPr>
            <a:noAutofit/>
          </a:bodyPr>
          <a:lstStyle/>
          <a:p>
            <a:pPr algn="ctr"/>
            <a:r>
              <a:rPr lang="en-ZA" sz="2800" dirty="0">
                <a:latin typeface="Arial Nova" panose="020B0504020202020204" pitchFamily="34" charset="0"/>
                <a:cs typeface="Arial" panose="020B0604020202020204" pitchFamily="34" charset="0"/>
              </a:rPr>
              <a:t>DEVELOPMENT </a:t>
            </a:r>
            <a:r>
              <a:rPr lang="en-ZA" sz="2800" dirty="0" smtClean="0">
                <a:latin typeface="Arial Nova" panose="020B0504020202020204" pitchFamily="34" charset="0"/>
                <a:cs typeface="Arial" panose="020B0604020202020204" pitchFamily="34" charset="0"/>
              </a:rPr>
              <a:t>OBJECTIVES</a:t>
            </a:r>
            <a:br>
              <a:rPr lang="en-ZA" sz="2800" dirty="0" smtClean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ZA" sz="2800" dirty="0" smtClean="0">
                <a:latin typeface="Arial Nova" panose="020B0504020202020204" pitchFamily="34" charset="0"/>
                <a:cs typeface="Arial" panose="020B0604020202020204" pitchFamily="34" charset="0"/>
              </a:rPr>
              <a:t>  </a:t>
            </a:r>
            <a:r>
              <a:rPr lang="en-ZA" sz="2800" dirty="0">
                <a:latin typeface="Arial Nova" panose="020B0504020202020204" pitchFamily="34" charset="0"/>
                <a:cs typeface="Arial" panose="020B0604020202020204" pitchFamily="34" charset="0"/>
              </a:rPr>
              <a:t>PROPERTY </a:t>
            </a:r>
            <a:r>
              <a:rPr lang="en-ZA" sz="2800" dirty="0" smtClean="0">
                <a:latin typeface="Arial Nova" panose="020B0504020202020204" pitchFamily="34" charset="0"/>
                <a:cs typeface="Arial" panose="020B0604020202020204" pitchFamily="34" charset="0"/>
              </a:rPr>
              <a:t>VISION</a:t>
            </a:r>
            <a:endParaRPr lang="en-US" sz="2800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1985554"/>
            <a:ext cx="93530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To accommodate a mix of land uses taking advantage of the location of the site </a:t>
            </a: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entrance into Soweto/ </a:t>
            </a:r>
            <a:r>
              <a:rPr lang="en-ZA" dirty="0" err="1">
                <a:latin typeface="Arial Nova" panose="020B0504020202020204" pitchFamily="34" charset="0"/>
                <a:cs typeface="Arial" panose="020B0604020202020204" pitchFamily="34" charset="0"/>
              </a:rPr>
              <a:t>Baralink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 Node etc.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To reinforce surrounding uses and activities such as: institutional, educational, local manufacturing, training facilities, commercial etc.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To be supported by medium to high density mixed income residential, community facilities, recreation and public spaces within a well balanced and sustainable urban structure.</a:t>
            </a:r>
          </a:p>
          <a:p>
            <a:pPr algn="just"/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Well connected and accessible to the rest of Soweto and the City.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An iconic entrance point into Soweto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 Nova" panose="020B0504020202020204" pitchFamily="34" charset="0"/>
                <a:cs typeface="Arial" panose="020B0604020202020204" pitchFamily="34" charset="0"/>
              </a:rPr>
              <a:t>A place to Live </a:t>
            </a: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– Work -  play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03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8" y="169817"/>
            <a:ext cx="8902542" cy="679269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Arial Nova" panose="020B0504020202020204" pitchFamily="34" charset="0"/>
                <a:cs typeface="Arial" panose="020B0604020202020204" pitchFamily="34" charset="0"/>
              </a:rPr>
              <a:t>PROPOSED TOWNSHIP MIX</a:t>
            </a:r>
            <a:endParaRPr lang="en-US" sz="3200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5724" y="1030953"/>
            <a:ext cx="92797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Residential component  - medium to high density mixed income residential, social housing for the rental market, low cost housing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ova" panose="020B0504020202020204" pitchFamily="34" charset="0"/>
                <a:cs typeface="Arial" panose="020B0604020202020204" pitchFamily="34" charset="0"/>
              </a:rPr>
              <a:t>Business – shops, restaurants, offices, car sales, motor / other showrooms, warehouses</a:t>
            </a:r>
          </a:p>
          <a:p>
            <a:endParaRPr lang="en-GB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ova" panose="020B0504020202020204" pitchFamily="34" charset="0"/>
                <a:cs typeface="Arial" panose="020B0604020202020204" pitchFamily="34" charset="0"/>
              </a:rPr>
              <a:t>Retail</a:t>
            </a:r>
          </a:p>
          <a:p>
            <a:endParaRPr lang="en-GB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ova" panose="020B0504020202020204" pitchFamily="34" charset="0"/>
                <a:cs typeface="Arial" panose="020B0604020202020204" pitchFamily="34" charset="0"/>
              </a:rPr>
              <a:t>High profile light industrial and training facilities</a:t>
            </a:r>
          </a:p>
          <a:p>
            <a:endParaRPr lang="en-GB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Hotel / Conference Centre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 Nova" panose="020B0504020202020204" pitchFamily="34" charset="0"/>
                <a:cs typeface="Arial" panose="020B0604020202020204" pitchFamily="34" charset="0"/>
              </a:rPr>
              <a:t>Community facilities - educational, child care centres, clinic &amp; medical consulting rooms, social halls, sports and recreation clubs</a:t>
            </a: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ova" panose="020B0504020202020204" pitchFamily="34" charset="0"/>
                <a:cs typeface="Arial" panose="020B0604020202020204" pitchFamily="34" charset="0"/>
              </a:rPr>
              <a:t>Public open spaces</a:t>
            </a:r>
          </a:p>
          <a:p>
            <a:endParaRPr lang="en-GB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ova" panose="020B0504020202020204" pitchFamily="34" charset="0"/>
                <a:cs typeface="Arial" panose="020B0604020202020204" pitchFamily="34" charset="0"/>
              </a:rPr>
              <a:t>Public roads</a:t>
            </a:r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8" y="169817"/>
            <a:ext cx="8902542" cy="8611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Nova" panose="020B0504020202020204" pitchFamily="34" charset="0"/>
              </a:rPr>
              <a:t>Proposed Development concept</a:t>
            </a:r>
            <a:endParaRPr lang="en-US" sz="3200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BFE958B-3177-4B4A-A032-6C714FA39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35128" y="1280160"/>
            <a:ext cx="8680472" cy="53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8" y="169817"/>
            <a:ext cx="8902542" cy="75764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Nova" panose="020B0504020202020204" pitchFamily="34" charset="0"/>
              </a:rPr>
              <a:t>Proposed township</a:t>
            </a:r>
            <a:endParaRPr lang="en-US" sz="3200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6363" y="927464"/>
            <a:ext cx="10046334" cy="56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8" y="169817"/>
            <a:ext cx="8902542" cy="8611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Nova" panose="020B0504020202020204" pitchFamily="34" charset="0"/>
              </a:rPr>
              <a:t>Portions for sale &amp; lease</a:t>
            </a:r>
            <a:endParaRPr lang="en-US" sz="3200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005" y="1337836"/>
            <a:ext cx="8052256" cy="48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310982"/>
            <a:ext cx="900000" cy="127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8" y="169817"/>
            <a:ext cx="8902542" cy="86113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Nova" panose="020B0504020202020204" pitchFamily="34" charset="0"/>
              </a:rPr>
              <a:t>Aerial map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554" y="1156325"/>
            <a:ext cx="10309400" cy="54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8" y="169817"/>
            <a:ext cx="8902542" cy="8611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Nova" panose="020B0504020202020204" pitchFamily="34" charset="0"/>
              </a:rPr>
              <a:t>Detailed proposed land uses</a:t>
            </a:r>
            <a:endParaRPr lang="en-US" sz="3200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077" y="1030952"/>
            <a:ext cx="9415420" cy="57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302" y="284855"/>
            <a:ext cx="8804367" cy="10344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Arial Nova" panose="020B0504020202020204" pitchFamily="34" charset="0"/>
              </a:rPr>
              <a:t/>
            </a:r>
            <a:br>
              <a:rPr lang="en-US" sz="3200" dirty="0" smtClean="0">
                <a:latin typeface="Arial Nova" panose="020B0504020202020204" pitchFamily="34" charset="0"/>
              </a:rPr>
            </a:br>
            <a:r>
              <a:rPr lang="en-US" sz="3200" dirty="0">
                <a:latin typeface="Arial Nova" panose="020B0504020202020204" pitchFamily="34" charset="0"/>
              </a:rPr>
              <a:t/>
            </a:r>
            <a:br>
              <a:rPr lang="en-US" sz="3200" dirty="0">
                <a:latin typeface="Arial Nova" panose="020B0504020202020204" pitchFamily="34" charset="0"/>
              </a:rPr>
            </a:br>
            <a:r>
              <a:rPr lang="en-US" sz="3200" dirty="0" smtClean="0">
                <a:latin typeface="Arial Nova" panose="020B0504020202020204" pitchFamily="34" charset="0"/>
              </a:rPr>
              <a:t/>
            </a:r>
            <a:br>
              <a:rPr lang="en-US" sz="3200" dirty="0" smtClean="0">
                <a:latin typeface="Arial Nova" panose="020B0504020202020204" pitchFamily="34" charset="0"/>
              </a:rPr>
            </a:br>
            <a:r>
              <a:rPr lang="en-US" sz="3200" dirty="0">
                <a:latin typeface="Arial Nova" panose="020B0504020202020204" pitchFamily="34" charset="0"/>
              </a:rPr>
              <a:t/>
            </a:r>
            <a:br>
              <a:rPr lang="en-US" sz="3200" dirty="0">
                <a:latin typeface="Arial Nova" panose="020B0504020202020204" pitchFamily="34" charset="0"/>
              </a:rPr>
            </a:br>
            <a:r>
              <a:rPr lang="en-US" sz="3200" dirty="0" smtClean="0">
                <a:latin typeface="Arial Nova" panose="020B0504020202020204" pitchFamily="34" charset="0"/>
              </a:rPr>
              <a:t/>
            </a:r>
            <a:br>
              <a:rPr lang="en-US" sz="3200" dirty="0" smtClean="0">
                <a:latin typeface="Arial Nova" panose="020B0504020202020204" pitchFamily="34" charset="0"/>
              </a:rPr>
            </a:br>
            <a:r>
              <a:rPr lang="en-US" sz="3200" dirty="0" smtClean="0">
                <a:latin typeface="Arial Nova" panose="020B0504020202020204" pitchFamily="34" charset="0"/>
              </a:rPr>
              <a:t>Possible Look and feel – some images</a:t>
            </a:r>
            <a:endParaRPr lang="en-US" sz="3200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302" y="1718441"/>
            <a:ext cx="4532812" cy="2304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239" y="1718441"/>
            <a:ext cx="4849509" cy="2304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302" y="4280364"/>
            <a:ext cx="4402183" cy="2055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239" y="4280364"/>
            <a:ext cx="5110767" cy="20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6" name="Picture 2" descr="0314 Design Of Thank You Note | PowerPoint Slide Template | Presentation  Templates PPT Layout | Presentation De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9220" r="14294" b="2138"/>
          <a:stretch/>
        </p:blipFill>
        <p:spPr bwMode="auto">
          <a:xfrm>
            <a:off x="3369735" y="304798"/>
            <a:ext cx="6739466" cy="60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8" y="-228522"/>
            <a:ext cx="9062918" cy="12866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ova" panose="020B0504020202020204" pitchFamily="34" charset="0"/>
              </a:rPr>
              <a:t>INTRODUCTION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3F7BB-E4E5-18D2-6374-A86F419F2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441" b="1695"/>
          <a:stretch/>
        </p:blipFill>
        <p:spPr>
          <a:xfrm>
            <a:off x="11095022" y="28054"/>
            <a:ext cx="900000" cy="121941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22441"/>
              </p:ext>
            </p:extLst>
          </p:nvPr>
        </p:nvGraphicFramePr>
        <p:xfrm>
          <a:off x="5753686" y="953589"/>
          <a:ext cx="6438313" cy="582234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3883">
                  <a:extLst>
                    <a:ext uri="{9D8B030D-6E8A-4147-A177-3AD203B41FA5}">
                      <a16:colId xmlns:a16="http://schemas.microsoft.com/office/drawing/2014/main" val="1563029105"/>
                    </a:ext>
                  </a:extLst>
                </a:gridCol>
                <a:gridCol w="4384430">
                  <a:extLst>
                    <a:ext uri="{9D8B030D-6E8A-4147-A177-3AD203B41FA5}">
                      <a16:colId xmlns:a16="http://schemas.microsoft.com/office/drawing/2014/main" val="99275706"/>
                    </a:ext>
                  </a:extLst>
                </a:gridCol>
              </a:tblGrid>
              <a:tr h="215892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LOCATION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The site lies in the far eastern part of Soweto ,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It Region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D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 It is along a main entry into Soweto.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West of the site is the Chris Hani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Baragwanath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 Hospital.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It is situated along the N1 with great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visibility.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Hot spot for high value infrastructure development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The Bara Taxi Rank is 500m away</a:t>
                      </a:r>
                      <a:r>
                        <a:rPr lang="en-ZA" alt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extLst>
                  <a:ext uri="{0D108BD9-81ED-4DB2-BD59-A6C34878D82A}">
                    <a16:rowId xmlns:a16="http://schemas.microsoft.com/office/drawing/2014/main" val="896711643"/>
                  </a:ext>
                </a:extLst>
              </a:tr>
              <a:tr h="40319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EXTENT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 30.5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ha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7905" marR="67905" marT="0" marB="0" anchor="ctr"/>
                </a:tc>
                <a:extLst>
                  <a:ext uri="{0D108BD9-81ED-4DB2-BD59-A6C34878D82A}">
                    <a16:rowId xmlns:a16="http://schemas.microsoft.com/office/drawing/2014/main" val="4235181247"/>
                  </a:ext>
                </a:extLst>
              </a:tr>
              <a:tr h="204499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DEVELOPMENT OBJECTIVES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Mixed use, accommodating a mix of land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uses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 that will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reinforce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surrounding uses and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activities.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A well- balanced and sustainable urban structure that is connected and accessible to the rest of Soweto and the City.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It is envisaged that it will be an iconic entrance point into Soweto. A place to Live, Work and Play.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5" marR="67905" marT="0" marB="0" anchor="ctr"/>
                </a:tc>
                <a:extLst>
                  <a:ext uri="{0D108BD9-81ED-4DB2-BD59-A6C34878D82A}">
                    <a16:rowId xmlns:a16="http://schemas.microsoft.com/office/drawing/2014/main" val="59637547"/>
                  </a:ext>
                </a:extLst>
              </a:tr>
              <a:tr h="121524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DEVELOPMENT YIELDS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The housing yield is around 3366 housing units. Other uses include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businesses, retail, high profile light industrial and training facilities, hotel/conference, community facilities, public open spaces, public roads.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5" marR="67905" marT="0" marB="0" anchor="ctr"/>
                </a:tc>
                <a:extLst>
                  <a:ext uri="{0D108BD9-81ED-4DB2-BD59-A6C34878D82A}">
                    <a16:rowId xmlns:a16="http://schemas.microsoft.com/office/drawing/2014/main" val="2572784320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734554" y="1058091"/>
            <a:ext cx="4019132" cy="2756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554" y="3922963"/>
            <a:ext cx="4019131" cy="26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21EEE0D-FFF5-C2A5-4308-84C5B43DD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25" b="1711"/>
          <a:stretch/>
        </p:blipFill>
        <p:spPr>
          <a:xfrm>
            <a:off x="11292000" y="78112"/>
            <a:ext cx="900000" cy="1219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7" y="1"/>
            <a:ext cx="10625229" cy="9274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Nova" panose="020B0504020202020204" pitchFamily="34" charset="0"/>
              </a:rPr>
              <a:t>Soweto empowerment zone (</a:t>
            </a:r>
            <a:r>
              <a:rPr lang="en-US" sz="3200" dirty="0" err="1" smtClean="0">
                <a:latin typeface="Arial Nova" panose="020B0504020202020204" pitchFamily="34" charset="0"/>
              </a:rPr>
              <a:t>sez</a:t>
            </a:r>
            <a:r>
              <a:rPr lang="en-US" sz="3200" dirty="0" smtClean="0">
                <a:latin typeface="Arial Nova" panose="020B0504020202020204" pitchFamily="34" charset="0"/>
              </a:rPr>
              <a:t>)</a:t>
            </a:r>
            <a:endParaRPr lang="en-US" sz="3200" dirty="0">
              <a:latin typeface="Arial Nova" panose="020B05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292477"/>
              </p:ext>
            </p:extLst>
          </p:nvPr>
        </p:nvGraphicFramePr>
        <p:xfrm>
          <a:off x="6125794" y="1321386"/>
          <a:ext cx="6066206" cy="553661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17284">
                  <a:extLst>
                    <a:ext uri="{9D8B030D-6E8A-4147-A177-3AD203B41FA5}">
                      <a16:colId xmlns:a16="http://schemas.microsoft.com/office/drawing/2014/main" val="3933381445"/>
                    </a:ext>
                  </a:extLst>
                </a:gridCol>
                <a:gridCol w="4448922">
                  <a:extLst>
                    <a:ext uri="{9D8B030D-6E8A-4147-A177-3AD203B41FA5}">
                      <a16:colId xmlns:a16="http://schemas.microsoft.com/office/drawing/2014/main" val="3847289872"/>
                    </a:ext>
                  </a:extLst>
                </a:gridCol>
              </a:tblGrid>
              <a:tr h="55366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CURRENT STATUS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29" marR="57729" marT="0" marB="0" anchor="ctr"/>
                </a:tc>
                <a:tc>
                  <a:txBody>
                    <a:bodyPr/>
                    <a:lstStyle/>
                    <a:p>
                      <a:pPr marL="7429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Occupies about 5ha within the site.</a:t>
                      </a:r>
                    </a:p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1600" b="0" kern="120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7429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Established in 2006 as a support facility for small businesses in Soweto</a:t>
                      </a:r>
                    </a:p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1600" b="0" kern="120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7429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Developed to grow local enterprise in the area. </a:t>
                      </a:r>
                    </a:p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1600" b="0" kern="120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7429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To be integrated into the greater development as</a:t>
                      </a:r>
                      <a:r>
                        <a:rPr lang="en-ZA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o</a:t>
                      </a: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ne of 2 access points into the development. Other will be off </a:t>
                      </a:r>
                      <a:r>
                        <a:rPr lang="en-ZA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Collinder</a:t>
                      </a: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Street.</a:t>
                      </a:r>
                    </a:p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1600" b="0" kern="120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7429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Was</a:t>
                      </a:r>
                      <a:r>
                        <a:rPr lang="en-ZA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developed and managed by</a:t>
                      </a: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Department of Economic Development.</a:t>
                      </a:r>
                    </a:p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1600" b="0" kern="120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7429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Successful bidder to engage with JPC on integrating SEZ into the greater development.</a:t>
                      </a:r>
                      <a:endParaRPr lang="en-ZA" sz="1600" b="0" kern="120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076621"/>
                  </a:ext>
                </a:extLst>
              </a:tr>
            </a:tbl>
          </a:graphicData>
        </a:graphic>
      </p:graphicFrame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lum bright="20000" contrast="-20000"/>
          </a:blip>
          <a:stretch>
            <a:fillRect/>
          </a:stretch>
        </p:blipFill>
        <p:spPr>
          <a:xfrm>
            <a:off x="1750719" y="1321385"/>
            <a:ext cx="4352925" cy="28567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756704" y="4178105"/>
            <a:ext cx="4352925" cy="26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21EEE0D-FFF5-C2A5-4308-84C5B43DD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25" b="1711"/>
          <a:stretch/>
        </p:blipFill>
        <p:spPr>
          <a:xfrm>
            <a:off x="11292000" y="78112"/>
            <a:ext cx="900000" cy="1219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7" y="1"/>
            <a:ext cx="10625229" cy="9274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 Nova" panose="020B0504020202020204" pitchFamily="34" charset="0"/>
              </a:rPr>
              <a:t>Sez</a:t>
            </a:r>
            <a:r>
              <a:rPr lang="en-US" sz="3200" dirty="0" smtClean="0">
                <a:latin typeface="Arial Nova" panose="020B0504020202020204" pitchFamily="34" charset="0"/>
              </a:rPr>
              <a:t> entrance</a:t>
            </a:r>
            <a:endParaRPr lang="en-US" sz="3200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869" y="1375636"/>
            <a:ext cx="9888581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21EEE0D-FFF5-C2A5-4308-84C5B43DD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25" b="1711"/>
          <a:stretch/>
        </p:blipFill>
        <p:spPr>
          <a:xfrm>
            <a:off x="11292000" y="78112"/>
            <a:ext cx="900000" cy="1219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7" y="1"/>
            <a:ext cx="10625229" cy="92746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 Nova" panose="020B0504020202020204" pitchFamily="34" charset="0"/>
              </a:rPr>
              <a:t>Sez</a:t>
            </a:r>
            <a:r>
              <a:rPr lang="en-US" sz="3200" dirty="0" smtClean="0">
                <a:latin typeface="Arial Nova" panose="020B0504020202020204" pitchFamily="34" charset="0"/>
              </a:rPr>
              <a:t>- currently</a:t>
            </a:r>
            <a:endParaRPr lang="en-US" sz="3200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936" y="4101736"/>
            <a:ext cx="3448463" cy="218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309" y="1297527"/>
            <a:ext cx="3840479" cy="2804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440" y="1228475"/>
            <a:ext cx="3343960" cy="2180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4571999"/>
            <a:ext cx="2782388" cy="22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8" y="169817"/>
            <a:ext cx="8902542" cy="861135"/>
          </a:xfrm>
        </p:spPr>
        <p:txBody>
          <a:bodyPr/>
          <a:lstStyle/>
          <a:p>
            <a:pPr algn="ctr"/>
            <a:r>
              <a:rPr lang="en-US" dirty="0" smtClean="0">
                <a:latin typeface="Arial Nova" panose="020B0504020202020204" pitchFamily="34" charset="0"/>
              </a:rPr>
              <a:t> Site is vacant</a:t>
            </a:r>
            <a:endParaRPr lang="en-US" cap="none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127" y="1264385"/>
            <a:ext cx="5349444" cy="5493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144" y="1972490"/>
            <a:ext cx="4262422" cy="36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20CA2-AFF2-2484-B6B5-B232BFA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28" y="284856"/>
            <a:ext cx="9213712" cy="109980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 Nova" panose="020B0504020202020204" pitchFamily="34" charset="0"/>
              </a:rPr>
              <a:t>title deed </a:t>
            </a:r>
            <a:br>
              <a:rPr lang="en-US" sz="3200" dirty="0" smtClean="0">
                <a:latin typeface="Arial Nova" panose="020B0504020202020204" pitchFamily="34" charset="0"/>
              </a:rPr>
            </a:br>
            <a:r>
              <a:rPr lang="en-US" sz="3200" dirty="0" smtClean="0">
                <a:latin typeface="Arial Nova" panose="020B0504020202020204" pitchFamily="34" charset="0"/>
              </a:rPr>
              <a:t>restrictive conditions</a:t>
            </a:r>
            <a:endParaRPr lang="en-US" sz="3200" dirty="0">
              <a:latin typeface="Arial Nova" panose="020B0504020202020204" pitchFamily="34" charset="0"/>
            </a:endParaRP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4193" y="1907177"/>
            <a:ext cx="88435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 Nova" panose="020B0504020202020204" pitchFamily="34" charset="0"/>
                <a:cs typeface="Arial" panose="020B0604020202020204" pitchFamily="34" charset="0"/>
              </a:rPr>
              <a:t>Upgrading of the Elias </a:t>
            </a:r>
            <a:r>
              <a:rPr lang="en-ZA" sz="2400" dirty="0" err="1">
                <a:latin typeface="Arial Nova" panose="020B0504020202020204" pitchFamily="34" charset="0"/>
                <a:cs typeface="Arial" panose="020B0604020202020204" pitchFamily="34" charset="0"/>
              </a:rPr>
              <a:t>Motswaledi</a:t>
            </a:r>
            <a:r>
              <a:rPr lang="en-ZA" sz="2400" dirty="0">
                <a:latin typeface="Arial Nova" panose="020B0504020202020204" pitchFamily="34" charset="0"/>
                <a:cs typeface="Arial" panose="020B0604020202020204" pitchFamily="34" charset="0"/>
              </a:rPr>
              <a:t> Informal Settlement by developing low cost housing and related municipal infrastructure</a:t>
            </a:r>
            <a:r>
              <a:rPr lang="en-ZA" sz="2400" dirty="0" smtClean="0">
                <a:latin typeface="Arial Nova" panose="020B05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ZA" sz="2400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 Nova" panose="020B0504020202020204" pitchFamily="34" charset="0"/>
                <a:cs typeface="Arial" panose="020B0604020202020204" pitchFamily="34" charset="0"/>
              </a:rPr>
              <a:t>A 2m wide servitude in perpetuity over the property in favour of AECI Ltd for constructing a gas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400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 Nova" panose="020B0504020202020204" pitchFamily="34" charset="0"/>
                <a:cs typeface="Arial" panose="020B0604020202020204" pitchFamily="34" charset="0"/>
              </a:rPr>
              <a:t>Being Proclaimed Land – it is subject to the Provisions of the Gold Law. Crowne Mines has the right to minerals and mining on the site. So gold mining operations are permitted underground.</a:t>
            </a:r>
          </a:p>
        </p:txBody>
      </p:sp>
    </p:spTree>
    <p:extLst>
      <p:ext uri="{BB962C8B-B14F-4D97-AF65-F5344CB8AC3E}">
        <p14:creationId xmlns:p14="http://schemas.microsoft.com/office/powerpoint/2010/main" val="4514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96DB8D-CE83-EA40-E30C-AA769BDC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4"/>
          <a:stretch/>
        </p:blipFill>
        <p:spPr>
          <a:xfrm>
            <a:off x="11048840" y="284856"/>
            <a:ext cx="900000" cy="1271571"/>
          </a:xfrm>
          <a:prstGeom prst="rect">
            <a:avLst/>
          </a:prstGeom>
        </p:spPr>
      </p:pic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28360DE-C374-5BDF-EFF1-10776535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12192"/>
            <a:ext cx="1746746" cy="67881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127" y="378824"/>
            <a:ext cx="9213713" cy="1177604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dirty="0">
                <a:latin typeface="Arial Nova" panose="020B0504020202020204" pitchFamily="34" charset="0"/>
              </a:rPr>
              <a:t/>
            </a:r>
            <a:br>
              <a:rPr lang="en-ZA" sz="3100" dirty="0">
                <a:latin typeface="Arial Nova" panose="020B0504020202020204" pitchFamily="34" charset="0"/>
              </a:rPr>
            </a:br>
            <a:r>
              <a:rPr lang="en-ZA" sz="3100" dirty="0">
                <a:latin typeface="Arial Nova" panose="020B0504020202020204" pitchFamily="34" charset="0"/>
                <a:cs typeface="Arial" panose="020B0604020202020204" pitchFamily="34" charset="0"/>
              </a:rPr>
              <a:t>APPOINTMENT </a:t>
            </a:r>
            <a:r>
              <a:rPr lang="en-ZA" sz="3100" dirty="0" smtClean="0">
                <a:latin typeface="Arial Nova" panose="020B0504020202020204" pitchFamily="34" charset="0"/>
                <a:cs typeface="Arial" panose="020B0604020202020204" pitchFamily="34" charset="0"/>
              </a:rPr>
              <a:t>OF </a:t>
            </a:r>
            <a:r>
              <a:rPr lang="en-ZA" sz="3100" dirty="0">
                <a:latin typeface="Arial Nova" panose="020B0504020202020204" pitchFamily="34" charset="0"/>
                <a:cs typeface="Arial" panose="020B0604020202020204" pitchFamily="34" charset="0"/>
              </a:rPr>
              <a:t>TURNKEY </a:t>
            </a:r>
            <a:r>
              <a:rPr lang="en-ZA" sz="3100" dirty="0" smtClean="0">
                <a:latin typeface="Arial Nova" panose="020B0504020202020204" pitchFamily="34" charset="0"/>
                <a:cs typeface="Arial" panose="020B0604020202020204" pitchFamily="34" charset="0"/>
              </a:rPr>
              <a:t/>
            </a:r>
            <a:br>
              <a:rPr lang="en-ZA" sz="3100" dirty="0" smtClean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ZA" sz="3100" dirty="0" smtClean="0">
                <a:latin typeface="Arial Nova" panose="020B0504020202020204" pitchFamily="34" charset="0"/>
                <a:cs typeface="Arial" panose="020B0604020202020204" pitchFamily="34" charset="0"/>
              </a:rPr>
              <a:t>DEVELOPMENT </a:t>
            </a:r>
            <a:r>
              <a:rPr lang="en-ZA" sz="3100" dirty="0">
                <a:latin typeface="Arial Nova" panose="020B0504020202020204" pitchFamily="34" charset="0"/>
                <a:cs typeface="Arial" panose="020B0604020202020204" pitchFamily="34" charset="0"/>
              </a:rPr>
              <a:t>FACILITATOR</a:t>
            </a:r>
            <a:endParaRPr lang="en-ZA" dirty="0">
              <a:latin typeface="Arial Nova" panose="020B05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3120" y="1998617"/>
            <a:ext cx="91962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Arial Nova" panose="020B0504020202020204" pitchFamily="34" charset="0"/>
                <a:cs typeface="Arial" panose="020B0604020202020204" pitchFamily="34" charset="0"/>
              </a:rPr>
              <a:t>Turning Point Project Managers – appointed end 2018.</a:t>
            </a:r>
          </a:p>
          <a:p>
            <a:endParaRPr lang="en-ZA" sz="2000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latin typeface="Arial Nova" panose="020B0504020202020204" pitchFamily="34" charset="0"/>
                <a:cs typeface="Arial" panose="020B0604020202020204" pitchFamily="34" charset="0"/>
              </a:rPr>
              <a:t>Appointed to do the following: </a:t>
            </a:r>
            <a:endParaRPr lang="en-ZA" sz="2000" b="1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 Nova" panose="020B0504020202020204" pitchFamily="34" charset="0"/>
                <a:cs typeface="Arial" panose="020B0604020202020204" pitchFamily="34" charset="0"/>
              </a:rPr>
              <a:t> Formulate </a:t>
            </a:r>
            <a:r>
              <a:rPr lang="en-ZA" sz="2000" dirty="0">
                <a:latin typeface="Arial Nova" panose="020B0504020202020204" pitchFamily="34" charset="0"/>
                <a:cs typeface="Arial" panose="020B0604020202020204" pitchFamily="34" charset="0"/>
              </a:rPr>
              <a:t>a Property </a:t>
            </a:r>
            <a:r>
              <a:rPr lang="en-ZA" sz="2000" dirty="0" smtClean="0">
                <a:latin typeface="Arial Nova" panose="020B0504020202020204" pitchFamily="34" charset="0"/>
                <a:cs typeface="Arial" panose="020B0604020202020204" pitchFamily="34" charset="0"/>
              </a:rPr>
              <a:t>Plan</a:t>
            </a:r>
          </a:p>
          <a:p>
            <a:endParaRPr lang="en-ZA" sz="2000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 Nova" panose="020B0504020202020204" pitchFamily="34" charset="0"/>
                <a:cs typeface="Arial" panose="020B0604020202020204" pitchFamily="34" charset="0"/>
              </a:rPr>
              <a:t> To </a:t>
            </a:r>
            <a:r>
              <a:rPr lang="en-ZA" sz="2000" dirty="0">
                <a:latin typeface="Arial Nova" panose="020B0504020202020204" pitchFamily="34" charset="0"/>
                <a:cs typeface="Arial" panose="020B0604020202020204" pitchFamily="34" charset="0"/>
              </a:rPr>
              <a:t>conduct detailed investigations/ studies of the </a:t>
            </a:r>
            <a:r>
              <a:rPr lang="en-ZA" sz="2000" dirty="0" smtClean="0">
                <a:latin typeface="Arial Nova" panose="020B0504020202020204" pitchFamily="34" charset="0"/>
                <a:cs typeface="Arial" panose="020B0604020202020204" pitchFamily="34" charset="0"/>
              </a:rPr>
              <a:t>site</a:t>
            </a:r>
          </a:p>
          <a:p>
            <a:endParaRPr lang="en-ZA" sz="2000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smtClean="0">
                <a:latin typeface="Arial Nova" panose="020B0504020202020204" pitchFamily="34" charset="0"/>
                <a:cs typeface="Arial" panose="020B0604020202020204" pitchFamily="34" charset="0"/>
              </a:rPr>
              <a:t>Submission </a:t>
            </a:r>
            <a:r>
              <a:rPr lang="en-ZA" sz="2000" dirty="0">
                <a:latin typeface="Arial Nova" panose="020B0504020202020204" pitchFamily="34" charset="0"/>
                <a:cs typeface="Arial" panose="020B0604020202020204" pitchFamily="34" charset="0"/>
              </a:rPr>
              <a:t>of the Town Planning application/rezoning/ proclamation and </a:t>
            </a:r>
            <a:r>
              <a:rPr lang="en-ZA" sz="2000" dirty="0" smtClean="0">
                <a:latin typeface="Arial Nova" panose="020B0504020202020204" pitchFamily="34" charset="0"/>
                <a:cs typeface="Arial" panose="020B0604020202020204" pitchFamily="34" charset="0"/>
              </a:rPr>
              <a:t> approval </a:t>
            </a:r>
            <a:r>
              <a:rPr lang="en-ZA" sz="2000" dirty="0">
                <a:latin typeface="Arial Nova" panose="020B0504020202020204" pitchFamily="34" charset="0"/>
                <a:cs typeface="Arial" panose="020B0604020202020204" pitchFamily="34" charset="0"/>
              </a:rPr>
              <a:t>of the mixed use </a:t>
            </a:r>
            <a:r>
              <a:rPr lang="en-ZA" sz="2000" dirty="0" smtClean="0">
                <a:latin typeface="Arial Nova" panose="020B0504020202020204" pitchFamily="34" charset="0"/>
                <a:cs typeface="Arial" panose="020B0604020202020204" pitchFamily="34" charset="0"/>
              </a:rPr>
              <a:t>township –  process is underway</a:t>
            </a:r>
          </a:p>
          <a:p>
            <a:endParaRPr lang="en-ZA" sz="2000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 Nova" panose="020B0504020202020204" pitchFamily="34" charset="0"/>
                <a:cs typeface="Arial" panose="020B0604020202020204" pitchFamily="34" charset="0"/>
              </a:rPr>
              <a:t>All studies and investigations conducted made available on JPCs website on a link </a:t>
            </a:r>
          </a:p>
          <a:p>
            <a:endParaRPr lang="en-ZA" dirty="0" smtClean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ation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6044</TotalTime>
  <Words>1194</Words>
  <Application>Microsoft Office PowerPoint</Application>
  <PresentationFormat>Widescreen</PresentationFormat>
  <Paragraphs>202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Nova</vt:lpstr>
      <vt:lpstr>Berlin Sans FB Demi</vt:lpstr>
      <vt:lpstr>Grandview Display</vt:lpstr>
      <vt:lpstr>Myriad Pro</vt:lpstr>
      <vt:lpstr>Myriad Pro Cond</vt:lpstr>
      <vt:lpstr>Tahoma</vt:lpstr>
      <vt:lpstr>Times New Roman</vt:lpstr>
      <vt:lpstr>CitationVTI</vt:lpstr>
      <vt:lpstr>Soweto Gateway   Portion 159 of the Farm Diepkloof 319 IQ RFP 33/2023 FY/PF DOCUMENT AVAILABLE FROM: 2 JUNE 2023 CLOSING DATE: 7 JULY 2023 NON-COMPULSORY BRIEFING SESSION – 12 JUNE 2023 REQUEST FOR PROPOSALS FOR THE DEVELOPMENT SALE AND/OR LONG TERM LEASE OF PORTION 159 OF THE FARM DIEPKLOOF 319 IQ</vt:lpstr>
      <vt:lpstr>Aerial map</vt:lpstr>
      <vt:lpstr>INTRODUCTION</vt:lpstr>
      <vt:lpstr>Soweto empowerment zone (sez)</vt:lpstr>
      <vt:lpstr>Sez entrance</vt:lpstr>
      <vt:lpstr>Sez- currently</vt:lpstr>
      <vt:lpstr> Site is vacant</vt:lpstr>
      <vt:lpstr>title deed  restrictive conditions</vt:lpstr>
      <vt:lpstr>  APPOINTMENT OF TURNKEY  DEVELOPMENT FACILITATOR</vt:lpstr>
      <vt:lpstr>  studies conducted</vt:lpstr>
      <vt:lpstr>   findings from the various studies</vt:lpstr>
      <vt:lpstr> findings from the various studies</vt:lpstr>
      <vt:lpstr> findings from the various studies</vt:lpstr>
      <vt:lpstr> findings from the various studies</vt:lpstr>
      <vt:lpstr>DEVELOPMENT OBJECTIVES   PROPERTY VISION</vt:lpstr>
      <vt:lpstr>PROPOSED TOWNSHIP MIX</vt:lpstr>
      <vt:lpstr>Proposed Development concept</vt:lpstr>
      <vt:lpstr>Proposed township</vt:lpstr>
      <vt:lpstr>Portions for sale &amp; lease</vt:lpstr>
      <vt:lpstr>Detailed proposed land uses</vt:lpstr>
      <vt:lpstr>     Possible Look and feel – some images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</dc:title>
  <dc:creator>Kevin Cohen</dc:creator>
  <cp:lastModifiedBy>Shyma Pillay</cp:lastModifiedBy>
  <cp:revision>51</cp:revision>
  <cp:lastPrinted>2023-05-17T12:21:39Z</cp:lastPrinted>
  <dcterms:created xsi:type="dcterms:W3CDTF">2023-03-23T19:27:26Z</dcterms:created>
  <dcterms:modified xsi:type="dcterms:W3CDTF">2023-06-12T11:01:59Z</dcterms:modified>
</cp:coreProperties>
</file>